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9"/>
  </p:notesMasterIdLst>
  <p:sldIdLst>
    <p:sldId id="256" r:id="rId2"/>
    <p:sldId id="258" r:id="rId3"/>
    <p:sldId id="257" r:id="rId4"/>
    <p:sldId id="259" r:id="rId5"/>
    <p:sldId id="274" r:id="rId6"/>
    <p:sldId id="260" r:id="rId7"/>
    <p:sldId id="271" r:id="rId8"/>
    <p:sldId id="278" r:id="rId9"/>
    <p:sldId id="279" r:id="rId10"/>
    <p:sldId id="281" r:id="rId11"/>
    <p:sldId id="282" r:id="rId12"/>
    <p:sldId id="263" r:id="rId13"/>
    <p:sldId id="283" r:id="rId14"/>
    <p:sldId id="267" r:id="rId15"/>
    <p:sldId id="275" r:id="rId16"/>
    <p:sldId id="276" r:id="rId17"/>
    <p:sldId id="27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8"/>
    <p:restoredTop sz="92181"/>
  </p:normalViewPr>
  <p:slideViewPr>
    <p:cSldViewPr snapToGrid="0" snapToObjects="1">
      <p:cViewPr varScale="1">
        <p:scale>
          <a:sx n="117" d="100"/>
          <a:sy n="117" d="100"/>
        </p:scale>
        <p:origin x="92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4AADA8-1C22-1342-B0A2-1277E07A1132}" type="datetimeFigureOut">
              <a:rPr lang="en-US" smtClean="0"/>
              <a:t>5/22/24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8E9CBE-103D-614D-933D-6F8E197DB034}" type="slidenum">
              <a:rPr lang="en-US" smtClean="0"/>
              <a:t>‹#›</a:t>
            </a:fld>
            <a:endParaRPr lang="en-US"/>
          </a:p>
        </p:txBody>
      </p:sp>
    </p:spTree>
    <p:extLst>
      <p:ext uri="{BB962C8B-B14F-4D97-AF65-F5344CB8AC3E}">
        <p14:creationId xmlns:p14="http://schemas.microsoft.com/office/powerpoint/2010/main" val="1197434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i="0" dirty="0">
                <a:solidFill>
                  <a:srgbClr val="000000"/>
                </a:solidFill>
                <a:effectLst/>
                <a:highlight>
                  <a:srgbClr val="FFFFFF"/>
                </a:highlight>
                <a:latin typeface="open sans" panose="020B0606030504020204" pitchFamily="34" charset="0"/>
              </a:rPr>
              <a:t>Among all the multitude of Egyptian deities, the god Amun was considered to be the king of the gods, a supreme creator-god. He was the ancient Egyptian god of fertility and life. While most Egyptian gods were 'born' at various points in the history of the Egyptian nation and many floated in and out of popularity, Amun appears to have been present in the mythology and culture of the Egyptian people almost from the very inception of this complex and mysterious nation.</a:t>
            </a:r>
            <a:endParaRPr lang="en-US" dirty="0"/>
          </a:p>
        </p:txBody>
      </p:sp>
      <p:sp>
        <p:nvSpPr>
          <p:cNvPr id="4" name="Slide Number Placeholder 3"/>
          <p:cNvSpPr>
            <a:spLocks noGrp="1"/>
          </p:cNvSpPr>
          <p:nvPr>
            <p:ph type="sldNum" sz="quarter" idx="5"/>
          </p:nvPr>
        </p:nvSpPr>
        <p:spPr/>
        <p:txBody>
          <a:bodyPr/>
          <a:lstStyle/>
          <a:p>
            <a:fld id="{348E9CBE-103D-614D-933D-6F8E197DB034}" type="slidenum">
              <a:rPr lang="en-US" smtClean="0"/>
              <a:t>3</a:t>
            </a:fld>
            <a:endParaRPr lang="en-US"/>
          </a:p>
        </p:txBody>
      </p:sp>
    </p:spTree>
    <p:extLst>
      <p:ext uri="{BB962C8B-B14F-4D97-AF65-F5344CB8AC3E}">
        <p14:creationId xmlns:p14="http://schemas.microsoft.com/office/powerpoint/2010/main" val="3932218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8E9CBE-103D-614D-933D-6F8E197DB034}" type="slidenum">
              <a:rPr lang="en-US" smtClean="0"/>
              <a:t>4</a:t>
            </a:fld>
            <a:endParaRPr lang="en-US"/>
          </a:p>
        </p:txBody>
      </p:sp>
    </p:spTree>
    <p:extLst>
      <p:ext uri="{BB962C8B-B14F-4D97-AF65-F5344CB8AC3E}">
        <p14:creationId xmlns:p14="http://schemas.microsoft.com/office/powerpoint/2010/main" val="3993858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8E9CBE-103D-614D-933D-6F8E197DB034}" type="slidenum">
              <a:rPr lang="en-US" smtClean="0"/>
              <a:t>5</a:t>
            </a:fld>
            <a:endParaRPr lang="en-US"/>
          </a:p>
        </p:txBody>
      </p:sp>
    </p:spTree>
    <p:extLst>
      <p:ext uri="{BB962C8B-B14F-4D97-AF65-F5344CB8AC3E}">
        <p14:creationId xmlns:p14="http://schemas.microsoft.com/office/powerpoint/2010/main" val="3650977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1AB1CC-B86D-864C-A0F7-F9AF494E1708}" type="slidenum">
              <a:rPr lang="en-US" smtClean="0"/>
              <a:t>7</a:t>
            </a:fld>
            <a:endParaRPr lang="en-US"/>
          </a:p>
        </p:txBody>
      </p:sp>
    </p:spTree>
    <p:extLst>
      <p:ext uri="{BB962C8B-B14F-4D97-AF65-F5344CB8AC3E}">
        <p14:creationId xmlns:p14="http://schemas.microsoft.com/office/powerpoint/2010/main" val="7227648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1AB1CC-B86D-864C-A0F7-F9AF494E1708}" type="slidenum">
              <a:rPr lang="en-US" smtClean="0"/>
              <a:t>11</a:t>
            </a:fld>
            <a:endParaRPr lang="en-US"/>
          </a:p>
        </p:txBody>
      </p:sp>
    </p:spTree>
    <p:extLst>
      <p:ext uri="{BB962C8B-B14F-4D97-AF65-F5344CB8AC3E}">
        <p14:creationId xmlns:p14="http://schemas.microsoft.com/office/powerpoint/2010/main" val="3068028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1AB1CC-B86D-864C-A0F7-F9AF494E1708}" type="slidenum">
              <a:rPr lang="en-US" smtClean="0"/>
              <a:t>13</a:t>
            </a:fld>
            <a:endParaRPr lang="en-US"/>
          </a:p>
        </p:txBody>
      </p:sp>
    </p:spTree>
    <p:extLst>
      <p:ext uri="{BB962C8B-B14F-4D97-AF65-F5344CB8AC3E}">
        <p14:creationId xmlns:p14="http://schemas.microsoft.com/office/powerpoint/2010/main" val="29660491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Hatshepsut’s (middle), Ramses II placed both of the other 2 pink granite Obelisks at the Temple of Luxor, one is still there (left) the other is in Rome.</a:t>
            </a:r>
          </a:p>
          <a:p>
            <a:endParaRPr lang="en-US" dirty="0"/>
          </a:p>
        </p:txBody>
      </p:sp>
      <p:sp>
        <p:nvSpPr>
          <p:cNvPr id="4" name="Slide Number Placeholder 3"/>
          <p:cNvSpPr>
            <a:spLocks noGrp="1"/>
          </p:cNvSpPr>
          <p:nvPr>
            <p:ph type="sldNum" sz="quarter" idx="5"/>
          </p:nvPr>
        </p:nvSpPr>
        <p:spPr/>
        <p:txBody>
          <a:bodyPr/>
          <a:lstStyle/>
          <a:p>
            <a:fld id="{921AB1CC-B86D-864C-A0F7-F9AF494E1708}" type="slidenum">
              <a:rPr lang="en-US" smtClean="0"/>
              <a:t>14</a:t>
            </a:fld>
            <a:endParaRPr lang="en-US"/>
          </a:p>
        </p:txBody>
      </p:sp>
    </p:spTree>
    <p:extLst>
      <p:ext uri="{BB962C8B-B14F-4D97-AF65-F5344CB8AC3E}">
        <p14:creationId xmlns:p14="http://schemas.microsoft.com/office/powerpoint/2010/main" val="3388082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062692C-9F3F-6047-A805-C164951700F5}" type="datetimeFigureOut">
              <a:rPr lang="en-US" smtClean="0"/>
              <a:t>5/22/24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62692C-9F3F-6047-A805-C164951700F5}" type="datetimeFigureOut">
              <a:rPr lang="en-US" smtClean="0"/>
              <a:t>5/22/24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62692C-9F3F-6047-A805-C164951700F5}" type="datetimeFigureOut">
              <a:rPr lang="en-US" smtClean="0"/>
              <a:t>5/22/24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62692C-9F3F-6047-A805-C164951700F5}" type="datetimeFigureOut">
              <a:rPr lang="en-US" smtClean="0"/>
              <a:t>5/22/24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062692C-9F3F-6047-A805-C164951700F5}" type="datetimeFigureOut">
              <a:rPr lang="en-US" smtClean="0"/>
              <a:t>5/22/24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062692C-9F3F-6047-A805-C164951700F5}" type="datetimeFigureOut">
              <a:rPr lang="en-US" smtClean="0"/>
              <a:t>5/22/24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062692C-9F3F-6047-A805-C164951700F5}" type="datetimeFigureOut">
              <a:rPr lang="en-US" smtClean="0"/>
              <a:t>5/22/24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062692C-9F3F-6047-A805-C164951700F5}" type="datetimeFigureOut">
              <a:rPr lang="en-US" smtClean="0"/>
              <a:t>5/22/24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062692C-9F3F-6047-A805-C164951700F5}" type="datetimeFigureOut">
              <a:rPr lang="en-US" smtClean="0"/>
              <a:t>5/22/24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69BE41D-52AC-C54C-8E3B-C7953162F28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062692C-9F3F-6047-A805-C164951700F5}" type="datetimeFigureOut">
              <a:rPr lang="en-US" smtClean="0"/>
              <a:t>5/22/24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062692C-9F3F-6047-A805-C164951700F5}" type="datetimeFigureOut">
              <a:rPr lang="en-US" smtClean="0"/>
              <a:t>5/22/24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69BE41D-52AC-C54C-8E3B-C7953162F28E}"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013675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2" name="Rectangle 1041">
            <a:extLst>
              <a:ext uri="{FF2B5EF4-FFF2-40B4-BE49-F238E27FC236}">
                <a16:creationId xmlns:a16="http://schemas.microsoft.com/office/drawing/2014/main" id="{E75F8FC7-2268-462F-AFF6-A4A975C34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ctrTitle"/>
          </p:nvPr>
        </p:nvSpPr>
        <p:spPr>
          <a:xfrm>
            <a:off x="6730000" y="639097"/>
            <a:ext cx="4813072" cy="3686015"/>
          </a:xfrm>
        </p:spPr>
        <p:txBody>
          <a:bodyPr vert="horz" lIns="91440" tIns="45720" rIns="91440" bIns="45720" rtlCol="0">
            <a:normAutofit/>
          </a:bodyPr>
          <a:lstStyle/>
          <a:p>
            <a:r>
              <a:rPr lang="en-US" sz="7400" dirty="0"/>
              <a:t>The Cult of Amun</a:t>
            </a:r>
          </a:p>
        </p:txBody>
      </p:sp>
      <p:cxnSp>
        <p:nvCxnSpPr>
          <p:cNvPr id="1044" name="Straight Connector 1043">
            <a:extLst>
              <a:ext uri="{FF2B5EF4-FFF2-40B4-BE49-F238E27FC236}">
                <a16:creationId xmlns:a16="http://schemas.microsoft.com/office/drawing/2014/main" id="{BEF45B32-FB97-49CC-B778-CA7CF87BEF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343400"/>
            <a:ext cx="438912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1046" name="Rectangle 1045">
            <a:extLst>
              <a:ext uri="{FF2B5EF4-FFF2-40B4-BE49-F238E27FC236}">
                <a16:creationId xmlns:a16="http://schemas.microsoft.com/office/drawing/2014/main" id="{9D1C364C-8702-4ED9-9D23-41CDB2982B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48" name="Rectangle 1047">
            <a:extLst>
              <a:ext uri="{FF2B5EF4-FFF2-40B4-BE49-F238E27FC236}">
                <a16:creationId xmlns:a16="http://schemas.microsoft.com/office/drawing/2014/main" id="{7EE051E9-6C07-4FBB-B4F7-EDF8DDEAA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TextBox 5">
            <a:extLst>
              <a:ext uri="{FF2B5EF4-FFF2-40B4-BE49-F238E27FC236}">
                <a16:creationId xmlns:a16="http://schemas.microsoft.com/office/drawing/2014/main" id="{BE982397-4434-23FE-9A4C-A71869EC5254}"/>
              </a:ext>
            </a:extLst>
          </p:cNvPr>
          <p:cNvSpPr txBox="1"/>
          <p:nvPr/>
        </p:nvSpPr>
        <p:spPr>
          <a:xfrm>
            <a:off x="6729999" y="4398898"/>
            <a:ext cx="4366949" cy="1384995"/>
          </a:xfrm>
          <a:prstGeom prst="rect">
            <a:avLst/>
          </a:prstGeom>
          <a:noFill/>
        </p:spPr>
        <p:txBody>
          <a:bodyPr wrap="square" rtlCol="0">
            <a:spAutoFit/>
          </a:bodyPr>
          <a:lstStyle/>
          <a:p>
            <a:pPr>
              <a:spcAft>
                <a:spcPts val="600"/>
              </a:spcAft>
            </a:pPr>
            <a:r>
              <a:rPr lang="en-US" sz="2800" dirty="0">
                <a:solidFill>
                  <a:schemeClr val="accent5">
                    <a:lumMod val="75000"/>
                  </a:schemeClr>
                </a:solidFill>
              </a:rPr>
              <a:t>GOAL/S:  </a:t>
            </a:r>
            <a:r>
              <a:rPr lang="en-US" sz="2800" b="1" i="1" dirty="0">
                <a:solidFill>
                  <a:schemeClr val="accent5">
                    <a:lumMod val="75000"/>
                  </a:schemeClr>
                </a:solidFill>
              </a:rPr>
              <a:t>Describe</a:t>
            </a:r>
            <a:r>
              <a:rPr lang="en-US" sz="2800" dirty="0">
                <a:solidFill>
                  <a:schemeClr val="accent5">
                    <a:lumMod val="75000"/>
                  </a:schemeClr>
                </a:solidFill>
              </a:rPr>
              <a:t> the significance of the Cult of Amun</a:t>
            </a:r>
            <a:endParaRPr lang="en-US" sz="2800" b="1" i="1" dirty="0">
              <a:solidFill>
                <a:schemeClr val="accent5">
                  <a:lumMod val="75000"/>
                </a:schemeClr>
              </a:solidFill>
            </a:endParaRPr>
          </a:p>
        </p:txBody>
      </p:sp>
      <p:sp>
        <p:nvSpPr>
          <p:cNvPr id="3" name="Subtitle 2"/>
          <p:cNvSpPr>
            <a:spLocks noGrp="1"/>
          </p:cNvSpPr>
          <p:nvPr>
            <p:ph type="subTitle" idx="1"/>
          </p:nvPr>
        </p:nvSpPr>
        <p:spPr>
          <a:xfrm>
            <a:off x="7241627" y="6453741"/>
            <a:ext cx="4829101" cy="373118"/>
          </a:xfrm>
        </p:spPr>
        <p:txBody>
          <a:bodyPr vert="horz" lIns="91440" tIns="45720" rIns="91440" bIns="45720" rtlCol="0">
            <a:normAutofit fontScale="92500" lnSpcReduction="10000"/>
          </a:bodyPr>
          <a:lstStyle/>
          <a:p>
            <a:pPr algn="r"/>
            <a:r>
              <a:rPr lang="en-US" dirty="0">
                <a:solidFill>
                  <a:schemeClr val="bg1"/>
                </a:solidFill>
              </a:rPr>
              <a:t>Week 8, Lesson 3</a:t>
            </a:r>
          </a:p>
        </p:txBody>
      </p:sp>
      <p:pic>
        <p:nvPicPr>
          <p:cNvPr id="2" name="Picture 2" descr="Amun - World History Encyclopedia">
            <a:extLst>
              <a:ext uri="{FF2B5EF4-FFF2-40B4-BE49-F238E27FC236}">
                <a16:creationId xmlns:a16="http://schemas.microsoft.com/office/drawing/2014/main" id="{D329565A-A952-42F9-2F3E-8717A783FA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5493"/>
          <a:stretch/>
        </p:blipFill>
        <p:spPr bwMode="auto">
          <a:xfrm>
            <a:off x="890001" y="342337"/>
            <a:ext cx="4572000" cy="5795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91968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0CC227-069C-3DE9-DE13-D8290C99C1F1}"/>
              </a:ext>
            </a:extLst>
          </p:cNvPr>
          <p:cNvSpPr txBox="1"/>
          <p:nvPr/>
        </p:nvSpPr>
        <p:spPr>
          <a:xfrm>
            <a:off x="1513703" y="5259473"/>
            <a:ext cx="9717024" cy="861774"/>
          </a:xfrm>
          <a:prstGeom prst="rect">
            <a:avLst/>
          </a:prstGeom>
          <a:noFill/>
        </p:spPr>
        <p:txBody>
          <a:bodyPr wrap="square" rtlCol="0">
            <a:spAutoFit/>
          </a:bodyPr>
          <a:lstStyle/>
          <a:p>
            <a:pPr algn="ctr"/>
            <a:r>
              <a:rPr lang="en-US" dirty="0"/>
              <a:t>AND NOW…</a:t>
            </a:r>
          </a:p>
          <a:p>
            <a:pPr algn="ctr"/>
            <a:endParaRPr lang="en-US" dirty="0"/>
          </a:p>
          <a:p>
            <a:pPr algn="ctr"/>
            <a:r>
              <a:rPr lang="en-AU" sz="1400" b="1" i="1" dirty="0">
                <a:solidFill>
                  <a:schemeClr val="accent6"/>
                </a:solidFill>
                <a:effectLst/>
                <a:highlight>
                  <a:srgbClr val="FFFFFF"/>
                </a:highlight>
                <a:latin typeface="Google Sans"/>
              </a:rPr>
              <a:t>KARNAK TODAY</a:t>
            </a:r>
            <a:endParaRPr lang="en-US" b="1" i="1" dirty="0">
              <a:solidFill>
                <a:schemeClr val="accent6"/>
              </a:solidFill>
            </a:endParaRPr>
          </a:p>
        </p:txBody>
      </p:sp>
      <p:pic>
        <p:nvPicPr>
          <p:cNvPr id="3" name="Content Placeholder 8">
            <a:extLst>
              <a:ext uri="{FF2B5EF4-FFF2-40B4-BE49-F238E27FC236}">
                <a16:creationId xmlns:a16="http://schemas.microsoft.com/office/drawing/2014/main" id="{7B553E64-4432-6A6D-EEB0-D468F5B070CD}"/>
              </a:ext>
            </a:extLst>
          </p:cNvPr>
          <p:cNvPicPr>
            <a:picLocks noChangeAspect="1"/>
          </p:cNvPicPr>
          <p:nvPr/>
        </p:nvPicPr>
        <p:blipFill rotWithShape="1">
          <a:blip r:embed="rId2"/>
          <a:srcRect l="6715" b="9321"/>
          <a:stretch/>
        </p:blipFill>
        <p:spPr>
          <a:xfrm>
            <a:off x="524256" y="736753"/>
            <a:ext cx="5642202" cy="4213198"/>
          </a:xfrm>
          <a:prstGeom prst="rect">
            <a:avLst/>
          </a:prstGeom>
        </p:spPr>
      </p:pic>
      <p:pic>
        <p:nvPicPr>
          <p:cNvPr id="4" name="Content Placeholder 4">
            <a:extLst>
              <a:ext uri="{FF2B5EF4-FFF2-40B4-BE49-F238E27FC236}">
                <a16:creationId xmlns:a16="http://schemas.microsoft.com/office/drawing/2014/main" id="{B538C7D7-0C47-73CB-357A-EEE81A2FBFA2}"/>
              </a:ext>
            </a:extLst>
          </p:cNvPr>
          <p:cNvPicPr>
            <a:picLocks noChangeAspect="1"/>
          </p:cNvPicPr>
          <p:nvPr/>
        </p:nvPicPr>
        <p:blipFill>
          <a:blip r:embed="rId3"/>
          <a:stretch>
            <a:fillRect/>
          </a:stretch>
        </p:blipFill>
        <p:spPr>
          <a:xfrm>
            <a:off x="6225911" y="736753"/>
            <a:ext cx="5692003" cy="4213199"/>
          </a:xfrm>
          <a:prstGeom prst="rect">
            <a:avLst/>
          </a:prstGeom>
        </p:spPr>
      </p:pic>
    </p:spTree>
    <p:extLst>
      <p:ext uri="{BB962C8B-B14F-4D97-AF65-F5344CB8AC3E}">
        <p14:creationId xmlns:p14="http://schemas.microsoft.com/office/powerpoint/2010/main" val="2912436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0ADF073-1F9B-2AC4-156A-8E401616035B}"/>
              </a:ext>
            </a:extLst>
          </p:cNvPr>
          <p:cNvSpPr txBox="1"/>
          <p:nvPr/>
        </p:nvSpPr>
        <p:spPr>
          <a:xfrm>
            <a:off x="1559221" y="5783729"/>
            <a:ext cx="9717024" cy="369332"/>
          </a:xfrm>
          <a:prstGeom prst="rect">
            <a:avLst/>
          </a:prstGeom>
          <a:noFill/>
        </p:spPr>
        <p:txBody>
          <a:bodyPr wrap="square" rtlCol="0">
            <a:spAutoFit/>
          </a:bodyPr>
          <a:lstStyle/>
          <a:p>
            <a:pPr algn="ctr"/>
            <a:r>
              <a:rPr lang="en-AU" dirty="0"/>
              <a:t>Luxor Temple</a:t>
            </a:r>
            <a:endParaRPr lang="en-US" b="1" i="1" dirty="0">
              <a:solidFill>
                <a:schemeClr val="accent6"/>
              </a:solidFill>
            </a:endParaRPr>
          </a:p>
        </p:txBody>
      </p:sp>
      <p:pic>
        <p:nvPicPr>
          <p:cNvPr id="2" name="Picture 1">
            <a:extLst>
              <a:ext uri="{FF2B5EF4-FFF2-40B4-BE49-F238E27FC236}">
                <a16:creationId xmlns:a16="http://schemas.microsoft.com/office/drawing/2014/main" id="{D0A0EEF7-E17A-BBFB-5859-76F9173EE6B1}"/>
              </a:ext>
            </a:extLst>
          </p:cNvPr>
          <p:cNvPicPr>
            <a:picLocks noChangeAspect="1"/>
          </p:cNvPicPr>
          <p:nvPr/>
        </p:nvPicPr>
        <p:blipFill>
          <a:blip r:embed="rId3"/>
          <a:stretch>
            <a:fillRect/>
          </a:stretch>
        </p:blipFill>
        <p:spPr>
          <a:xfrm>
            <a:off x="254854" y="293992"/>
            <a:ext cx="4071410" cy="5162441"/>
          </a:xfrm>
          <a:prstGeom prst="rect">
            <a:avLst/>
          </a:prstGeom>
        </p:spPr>
      </p:pic>
      <p:pic>
        <p:nvPicPr>
          <p:cNvPr id="5" name="Content Placeholder 7">
            <a:extLst>
              <a:ext uri="{FF2B5EF4-FFF2-40B4-BE49-F238E27FC236}">
                <a16:creationId xmlns:a16="http://schemas.microsoft.com/office/drawing/2014/main" id="{645F326B-BA66-6CC8-10E7-66A5A274A909}"/>
              </a:ext>
            </a:extLst>
          </p:cNvPr>
          <p:cNvPicPr>
            <a:picLocks noGrp="1" noChangeAspect="1"/>
          </p:cNvPicPr>
          <p:nvPr>
            <p:ph idx="1"/>
          </p:nvPr>
        </p:nvPicPr>
        <p:blipFill>
          <a:blip r:embed="rId4"/>
          <a:stretch>
            <a:fillRect/>
          </a:stretch>
        </p:blipFill>
        <p:spPr>
          <a:xfrm>
            <a:off x="4536572" y="507401"/>
            <a:ext cx="7498110" cy="4504794"/>
          </a:xfrm>
        </p:spPr>
      </p:pic>
    </p:spTree>
    <p:extLst>
      <p:ext uri="{BB962C8B-B14F-4D97-AF65-F5344CB8AC3E}">
        <p14:creationId xmlns:p14="http://schemas.microsoft.com/office/powerpoint/2010/main" val="87920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EE156-E86E-9A42-B8D1-A5C1D307A619}"/>
              </a:ext>
            </a:extLst>
          </p:cNvPr>
          <p:cNvSpPr>
            <a:spLocks noGrp="1"/>
          </p:cNvSpPr>
          <p:nvPr>
            <p:ph type="title"/>
          </p:nvPr>
        </p:nvSpPr>
        <p:spPr>
          <a:xfrm>
            <a:off x="1486757" y="499640"/>
            <a:ext cx="9613861" cy="1080938"/>
          </a:xfrm>
        </p:spPr>
        <p:txBody>
          <a:bodyPr>
            <a:normAutofit fontScale="90000"/>
          </a:bodyPr>
          <a:lstStyle/>
          <a:p>
            <a:r>
              <a:rPr lang="en-US" dirty="0"/>
              <a:t>Deir el Bahari – the temple of Hatshepsut </a:t>
            </a:r>
          </a:p>
        </p:txBody>
      </p:sp>
      <p:pic>
        <p:nvPicPr>
          <p:cNvPr id="5" name="Content Placeholder 4">
            <a:extLst>
              <a:ext uri="{FF2B5EF4-FFF2-40B4-BE49-F238E27FC236}">
                <a16:creationId xmlns:a16="http://schemas.microsoft.com/office/drawing/2014/main" id="{9F41A219-CA7E-E64B-9F95-7ABD5112FD44}"/>
              </a:ext>
            </a:extLst>
          </p:cNvPr>
          <p:cNvPicPr>
            <a:picLocks noGrp="1" noChangeAspect="1"/>
          </p:cNvPicPr>
          <p:nvPr>
            <p:ph idx="1"/>
          </p:nvPr>
        </p:nvPicPr>
        <p:blipFill>
          <a:blip r:embed="rId2"/>
          <a:stretch>
            <a:fillRect/>
          </a:stretch>
        </p:blipFill>
        <p:spPr>
          <a:xfrm>
            <a:off x="833435" y="1454848"/>
            <a:ext cx="10267183" cy="5037392"/>
          </a:xfrm>
        </p:spPr>
      </p:pic>
    </p:spTree>
    <p:extLst>
      <p:ext uri="{BB962C8B-B14F-4D97-AF65-F5344CB8AC3E}">
        <p14:creationId xmlns:p14="http://schemas.microsoft.com/office/powerpoint/2010/main" val="13885463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A935A50-7521-6240-91E0-2FCF47887236}"/>
              </a:ext>
            </a:extLst>
          </p:cNvPr>
          <p:cNvPicPr>
            <a:picLocks noChangeAspect="1"/>
          </p:cNvPicPr>
          <p:nvPr/>
        </p:nvPicPr>
        <p:blipFill rotWithShape="1">
          <a:blip r:embed="rId3"/>
          <a:srcRect b="6546"/>
          <a:stretch/>
        </p:blipFill>
        <p:spPr>
          <a:xfrm>
            <a:off x="643467" y="1104831"/>
            <a:ext cx="5291666" cy="3857314"/>
          </a:xfrm>
          <a:prstGeom prst="rect">
            <a:avLst/>
          </a:prstGeom>
        </p:spPr>
      </p:pic>
      <p:pic>
        <p:nvPicPr>
          <p:cNvPr id="4" name="Content Placeholder 4">
            <a:extLst>
              <a:ext uri="{FF2B5EF4-FFF2-40B4-BE49-F238E27FC236}">
                <a16:creationId xmlns:a16="http://schemas.microsoft.com/office/drawing/2014/main" id="{A558A3B0-424F-094E-B737-657E7B60ECA7}"/>
              </a:ext>
            </a:extLst>
          </p:cNvPr>
          <p:cNvPicPr>
            <a:picLocks noChangeAspect="1"/>
          </p:cNvPicPr>
          <p:nvPr/>
        </p:nvPicPr>
        <p:blipFill rotWithShape="1">
          <a:blip r:embed="rId4"/>
          <a:srcRect t="14498"/>
          <a:stretch/>
        </p:blipFill>
        <p:spPr>
          <a:xfrm>
            <a:off x="6417733" y="1328873"/>
            <a:ext cx="5291666" cy="3336800"/>
          </a:xfrm>
          <a:prstGeom prst="rect">
            <a:avLst/>
          </a:prstGeom>
        </p:spPr>
      </p:pic>
      <p:sp>
        <p:nvSpPr>
          <p:cNvPr id="3" name="TextBox 2">
            <a:extLst>
              <a:ext uri="{FF2B5EF4-FFF2-40B4-BE49-F238E27FC236}">
                <a16:creationId xmlns:a16="http://schemas.microsoft.com/office/drawing/2014/main" id="{60ADF073-1F9B-2AC4-156A-8E401616035B}"/>
              </a:ext>
            </a:extLst>
          </p:cNvPr>
          <p:cNvSpPr txBox="1"/>
          <p:nvPr/>
        </p:nvSpPr>
        <p:spPr>
          <a:xfrm>
            <a:off x="1559221" y="5259473"/>
            <a:ext cx="9717024" cy="861774"/>
          </a:xfrm>
          <a:prstGeom prst="rect">
            <a:avLst/>
          </a:prstGeom>
          <a:noFill/>
        </p:spPr>
        <p:txBody>
          <a:bodyPr wrap="square" rtlCol="0">
            <a:spAutoFit/>
          </a:bodyPr>
          <a:lstStyle/>
          <a:p>
            <a:pPr algn="ctr"/>
            <a:r>
              <a:rPr lang="en-US" dirty="0"/>
              <a:t>Karnak and Luxor today. L - R Pylons at Karnak and statues of Amun at Luxor</a:t>
            </a:r>
          </a:p>
          <a:p>
            <a:pPr algn="ctr"/>
            <a:endParaRPr lang="en-US" dirty="0"/>
          </a:p>
          <a:p>
            <a:pPr algn="ctr"/>
            <a:r>
              <a:rPr lang="en-AU" sz="1400" b="1" i="1" dirty="0">
                <a:solidFill>
                  <a:schemeClr val="accent6"/>
                </a:solidFill>
                <a:effectLst/>
                <a:highlight>
                  <a:srgbClr val="FFFFFF"/>
                </a:highlight>
                <a:latin typeface="Google Sans"/>
              </a:rPr>
              <a:t>The term "pylon" is used to describe </a:t>
            </a:r>
            <a:r>
              <a:rPr lang="en-AU" sz="1400" b="1" i="1" dirty="0">
                <a:solidFill>
                  <a:schemeClr val="accent6"/>
                </a:solidFill>
                <a:effectLst/>
                <a:latin typeface="Google Sans"/>
              </a:rPr>
              <a:t>the front wall of an Egyptian temple</a:t>
            </a:r>
            <a:r>
              <a:rPr lang="en-AU" sz="1400" b="1" i="1" dirty="0">
                <a:solidFill>
                  <a:schemeClr val="accent6"/>
                </a:solidFill>
                <a:effectLst/>
                <a:highlight>
                  <a:srgbClr val="FFFFFF"/>
                </a:highlight>
                <a:latin typeface="Google Sans"/>
              </a:rPr>
              <a:t>. </a:t>
            </a:r>
            <a:endParaRPr lang="en-US" b="1" i="1" dirty="0">
              <a:solidFill>
                <a:schemeClr val="accent6"/>
              </a:solidFill>
            </a:endParaRPr>
          </a:p>
        </p:txBody>
      </p:sp>
    </p:spTree>
    <p:extLst>
      <p:ext uri="{BB962C8B-B14F-4D97-AF65-F5344CB8AC3E}">
        <p14:creationId xmlns:p14="http://schemas.microsoft.com/office/powerpoint/2010/main" val="904103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5BCD510-93A9-4966-A563-FB782168D3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0C569B-1A7D-B742-8348-E2604C4CA001}"/>
              </a:ext>
            </a:extLst>
          </p:cNvPr>
          <p:cNvSpPr>
            <a:spLocks noGrp="1"/>
          </p:cNvSpPr>
          <p:nvPr>
            <p:ph type="title"/>
          </p:nvPr>
        </p:nvSpPr>
        <p:spPr>
          <a:xfrm>
            <a:off x="6728459" y="634946"/>
            <a:ext cx="4821283" cy="1450757"/>
          </a:xfrm>
        </p:spPr>
        <p:txBody>
          <a:bodyPr vert="horz" lIns="91440" tIns="45720" rIns="91440" bIns="45720" rtlCol="0" anchor="b">
            <a:normAutofit/>
          </a:bodyPr>
          <a:lstStyle/>
          <a:p>
            <a:pPr algn="ctr"/>
            <a:r>
              <a:rPr lang="en-US" dirty="0"/>
              <a:t>OBELISKS</a:t>
            </a:r>
          </a:p>
        </p:txBody>
      </p:sp>
      <p:sp>
        <p:nvSpPr>
          <p:cNvPr id="16" name="Rectangle 15">
            <a:extLst>
              <a:ext uri="{FF2B5EF4-FFF2-40B4-BE49-F238E27FC236}">
                <a16:creationId xmlns:a16="http://schemas.microsoft.com/office/drawing/2014/main" id="{3EDB6D41-8D36-4B92-9C2F-AAD29B8863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3" y="321733"/>
            <a:ext cx="3057906" cy="3408237"/>
          </a:xfrm>
          <a:prstGeom prst="rect">
            <a:avLst/>
          </a:prstGeom>
          <a:solidFill>
            <a:srgbClr val="FFFFFF"/>
          </a:solidFill>
          <a:ln w="63500">
            <a:solidFill>
              <a:srgbClr val="2F61B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B29ED06-2285-8141-9026-4FEF41295D8F}"/>
              </a:ext>
            </a:extLst>
          </p:cNvPr>
          <p:cNvPicPr>
            <a:picLocks noChangeAspect="1"/>
          </p:cNvPicPr>
          <p:nvPr/>
        </p:nvPicPr>
        <p:blipFill>
          <a:blip r:embed="rId3"/>
          <a:stretch>
            <a:fillRect/>
          </a:stretch>
        </p:blipFill>
        <p:spPr>
          <a:xfrm>
            <a:off x="1016513" y="473902"/>
            <a:ext cx="1668345" cy="3103900"/>
          </a:xfrm>
          <a:prstGeom prst="rect">
            <a:avLst/>
          </a:prstGeom>
        </p:spPr>
      </p:pic>
      <p:sp>
        <p:nvSpPr>
          <p:cNvPr id="18" name="Rectangle 17">
            <a:extLst>
              <a:ext uri="{FF2B5EF4-FFF2-40B4-BE49-F238E27FC236}">
                <a16:creationId xmlns:a16="http://schemas.microsoft.com/office/drawing/2014/main" id="{387330B4-0DF4-4584-90DA-589DCC87C3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061" y="321733"/>
            <a:ext cx="2583939" cy="1955250"/>
          </a:xfrm>
          <a:prstGeom prst="rect">
            <a:avLst/>
          </a:prstGeom>
          <a:solidFill>
            <a:srgbClr val="404C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52016CC1-F3CD-4CC2-9A6B-4D413E08E3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40096" y="2085703"/>
            <a:ext cx="41148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09D93267-567D-426D-A72B-82F112433A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3" y="3879167"/>
            <a:ext cx="3057906" cy="2104612"/>
          </a:xfrm>
          <a:prstGeom prst="rect">
            <a:avLst/>
          </a:prstGeom>
          <a:solidFill>
            <a:srgbClr val="FFFFFF"/>
          </a:solidFill>
          <a:ln w="63500">
            <a:solidFill>
              <a:srgbClr val="2F61B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E54D35D-D21D-024C-8E5F-2F0D09FFBC5F}"/>
              </a:ext>
            </a:extLst>
          </p:cNvPr>
          <p:cNvPicPr>
            <a:picLocks noChangeAspect="1"/>
          </p:cNvPicPr>
          <p:nvPr/>
        </p:nvPicPr>
        <p:blipFill>
          <a:blip r:embed="rId4"/>
          <a:stretch>
            <a:fillRect/>
          </a:stretch>
        </p:blipFill>
        <p:spPr>
          <a:xfrm>
            <a:off x="458337" y="4073929"/>
            <a:ext cx="2784700" cy="1698667"/>
          </a:xfrm>
          <a:prstGeom prst="rect">
            <a:avLst/>
          </a:prstGeom>
        </p:spPr>
      </p:pic>
      <p:sp>
        <p:nvSpPr>
          <p:cNvPr id="24" name="Rectangle 23">
            <a:extLst>
              <a:ext uri="{FF2B5EF4-FFF2-40B4-BE49-F238E27FC236}">
                <a16:creationId xmlns:a16="http://schemas.microsoft.com/office/drawing/2014/main" id="{CCDF13AB-740D-415A-853D-97637D0C5E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28588" y="2451014"/>
            <a:ext cx="2567411" cy="3532765"/>
          </a:xfrm>
          <a:prstGeom prst="rect">
            <a:avLst/>
          </a:prstGeom>
          <a:solidFill>
            <a:srgbClr val="FFFFFF"/>
          </a:solidFill>
          <a:ln w="63500">
            <a:solidFill>
              <a:srgbClr val="2F61B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186930D6-AF40-EA47-9D7A-D6AFF4EC2D98}"/>
              </a:ext>
            </a:extLst>
          </p:cNvPr>
          <p:cNvPicPr>
            <a:picLocks noGrp="1" noChangeAspect="1"/>
          </p:cNvPicPr>
          <p:nvPr>
            <p:ph idx="1"/>
          </p:nvPr>
        </p:nvPicPr>
        <p:blipFill>
          <a:blip r:embed="rId5"/>
          <a:stretch>
            <a:fillRect/>
          </a:stretch>
        </p:blipFill>
        <p:spPr>
          <a:xfrm>
            <a:off x="4162032" y="2601842"/>
            <a:ext cx="1300521" cy="3231109"/>
          </a:xfrm>
          <a:prstGeom prst="rect">
            <a:avLst/>
          </a:prstGeom>
        </p:spPr>
      </p:pic>
      <p:sp>
        <p:nvSpPr>
          <p:cNvPr id="8" name="TextBox 7">
            <a:extLst>
              <a:ext uri="{FF2B5EF4-FFF2-40B4-BE49-F238E27FC236}">
                <a16:creationId xmlns:a16="http://schemas.microsoft.com/office/drawing/2014/main" id="{F8B51409-4225-0DD2-CEBF-5F116FE1B968}"/>
              </a:ext>
            </a:extLst>
          </p:cNvPr>
          <p:cNvSpPr txBox="1"/>
          <p:nvPr/>
        </p:nvSpPr>
        <p:spPr>
          <a:xfrm>
            <a:off x="6728459" y="2198914"/>
            <a:ext cx="4821283" cy="3670180"/>
          </a:xfrm>
          <a:prstGeom prst="rect">
            <a:avLst/>
          </a:prstGeom>
        </p:spPr>
        <p:txBody>
          <a:bodyPr vert="horz" lIns="0" tIns="45720" rIns="0" bIns="45720" rtlCol="0">
            <a:normAutofit/>
          </a:bodyPr>
          <a:lstStyle/>
          <a:p>
            <a:pPr algn="ctr">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Hatshepsut’s (bottom left)</a:t>
            </a:r>
          </a:p>
          <a:p>
            <a:pPr algn="ctr">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Ramses II placed both of the other 2 pink granite Obelisks at the Temple of Luxor, one is still there (left) the other is in Rome (right).</a:t>
            </a:r>
          </a:p>
          <a:p>
            <a:pPr algn="ctr">
              <a:lnSpc>
                <a:spcPct val="90000"/>
              </a:lnSpc>
              <a:spcAft>
                <a:spcPts val="600"/>
              </a:spcAft>
              <a:buClr>
                <a:schemeClr val="accent1"/>
              </a:buClr>
              <a:buFont typeface="Calibri" panose="020F0502020204030204" pitchFamily="34" charset="0"/>
            </a:pPr>
            <a:endParaRPr lang="en-US" dirty="0">
              <a:solidFill>
                <a:schemeClr val="tx1">
                  <a:lumMod val="75000"/>
                  <a:lumOff val="25000"/>
                </a:schemeClr>
              </a:solidFill>
            </a:endParaRPr>
          </a:p>
          <a:p>
            <a:pPr algn="ctr">
              <a:lnSpc>
                <a:spcPct val="90000"/>
              </a:lnSpc>
              <a:spcAft>
                <a:spcPts val="600"/>
              </a:spcAft>
              <a:buClr>
                <a:schemeClr val="accent1"/>
              </a:buClr>
              <a:buFont typeface="Calibri" panose="020F0502020204030204" pitchFamily="34" charset="0"/>
            </a:pPr>
            <a:endParaRPr lang="en-US" dirty="0">
              <a:solidFill>
                <a:schemeClr val="tx1">
                  <a:lumMod val="75000"/>
                  <a:lumOff val="25000"/>
                </a:schemeClr>
              </a:solidFill>
            </a:endParaRPr>
          </a:p>
          <a:p>
            <a:pPr algn="ctr">
              <a:lnSpc>
                <a:spcPct val="90000"/>
              </a:lnSpc>
              <a:spcAft>
                <a:spcPts val="600"/>
              </a:spcAft>
              <a:buClr>
                <a:schemeClr val="accent1"/>
              </a:buClr>
            </a:pPr>
            <a:r>
              <a:rPr lang="en-AU" sz="1800" b="1" i="1" dirty="0">
                <a:solidFill>
                  <a:schemeClr val="accent6"/>
                </a:solidFill>
                <a:effectLst/>
                <a:highlight>
                  <a:srgbClr val="FFFFFF"/>
                </a:highlight>
                <a:latin typeface="Google Sans"/>
              </a:rPr>
              <a:t>The term ”obelisk” means </a:t>
            </a:r>
            <a:r>
              <a:rPr lang="en-AU" b="1" i="1" dirty="0">
                <a:solidFill>
                  <a:schemeClr val="accent6"/>
                </a:solidFill>
                <a:effectLst/>
                <a:latin typeface="Google Sans"/>
              </a:rPr>
              <a:t>a tall stone column with four sloping sides and a pointed top, made in honour of an important person or event</a:t>
            </a:r>
            <a:endParaRPr lang="en-US" b="1" i="1" dirty="0">
              <a:solidFill>
                <a:schemeClr val="accent6"/>
              </a:solidFill>
            </a:endParaRPr>
          </a:p>
        </p:txBody>
      </p:sp>
      <p:sp>
        <p:nvSpPr>
          <p:cNvPr id="26" name="Rectangle 25">
            <a:extLst>
              <a:ext uri="{FF2B5EF4-FFF2-40B4-BE49-F238E27FC236}">
                <a16:creationId xmlns:a16="http://schemas.microsoft.com/office/drawing/2014/main" id="{B1EBF041-7A82-4F93-953E-40896536A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2F61B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ECE8C664-87C0-45C0-9E60-611142E96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404C6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221011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99000"/>
                <a:satMod val="140000"/>
              </a:schemeClr>
            </a:gs>
            <a:gs pos="65000">
              <a:schemeClr val="bg2">
                <a:tint val="100000"/>
                <a:shade val="80000"/>
                <a:satMod val="130000"/>
              </a:schemeClr>
            </a:gs>
            <a:gs pos="100000">
              <a:schemeClr val="bg2">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B8A1B5F-0801-4AFF-A489-335B6A851F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 name="Rectangle 9">
            <a:extLst>
              <a:ext uri="{FF2B5EF4-FFF2-40B4-BE49-F238E27FC236}">
                <a16:creationId xmlns:a16="http://schemas.microsoft.com/office/drawing/2014/main" id="{06201B52-6441-4DBA-BACE-235977581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89DF3DBB-17DD-4058-A944-5578E18A031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9D2C6D41-EC8B-C104-046D-BF8CDB40F432}"/>
              </a:ext>
            </a:extLst>
          </p:cNvPr>
          <p:cNvSpPr>
            <a:spLocks noGrp="1"/>
          </p:cNvSpPr>
          <p:nvPr>
            <p:ph idx="1"/>
          </p:nvPr>
        </p:nvSpPr>
        <p:spPr>
          <a:xfrm>
            <a:off x="1100051" y="5225240"/>
            <a:ext cx="10058400" cy="1143000"/>
          </a:xfrm>
        </p:spPr>
        <p:txBody>
          <a:bodyPr vert="horz" lIns="91440" tIns="45720" rIns="91440" bIns="45720" rtlCol="0">
            <a:normAutofit/>
          </a:bodyPr>
          <a:lstStyle/>
          <a:p>
            <a:pPr marL="0" indent="0">
              <a:buNone/>
            </a:pPr>
            <a:r>
              <a:rPr lang="en-US" sz="2400" cap="all" spc="200">
                <a:solidFill>
                  <a:srgbClr val="FFFFFF"/>
                </a:solidFill>
                <a:latin typeface="+mj-lt"/>
              </a:rPr>
              <a:t>Create a mindmap of the ‘Significance of the Cult of Amun’</a:t>
            </a:r>
          </a:p>
        </p:txBody>
      </p:sp>
      <p:sp>
        <p:nvSpPr>
          <p:cNvPr id="18" name="Rectangle 17">
            <a:extLst>
              <a:ext uri="{FF2B5EF4-FFF2-40B4-BE49-F238E27FC236}">
                <a16:creationId xmlns:a16="http://schemas.microsoft.com/office/drawing/2014/main" id="{1F3985C0-E548-44D2-B30E-F3E42DADE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88952" cy="4970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5077F75-A359-3600-E54C-A5BF8FFA8E3E}"/>
              </a:ext>
            </a:extLst>
          </p:cNvPr>
          <p:cNvSpPr>
            <a:spLocks noGrp="1"/>
          </p:cNvSpPr>
          <p:nvPr>
            <p:ph type="title"/>
          </p:nvPr>
        </p:nvSpPr>
        <p:spPr>
          <a:xfrm>
            <a:off x="1097280" y="758952"/>
            <a:ext cx="10058400" cy="3892168"/>
          </a:xfrm>
        </p:spPr>
        <p:txBody>
          <a:bodyPr vert="horz" lIns="91440" tIns="45720" rIns="91440" bIns="45720" rtlCol="0" anchor="b">
            <a:normAutofit/>
          </a:bodyPr>
          <a:lstStyle/>
          <a:p>
            <a:r>
              <a:rPr lang="en-US" sz="8000">
                <a:solidFill>
                  <a:srgbClr val="FFFFFF"/>
                </a:solidFill>
              </a:rPr>
              <a:t>ACTIVITY - Significance</a:t>
            </a:r>
          </a:p>
        </p:txBody>
      </p:sp>
    </p:spTree>
    <p:extLst>
      <p:ext uri="{BB962C8B-B14F-4D97-AF65-F5344CB8AC3E}">
        <p14:creationId xmlns:p14="http://schemas.microsoft.com/office/powerpoint/2010/main" val="1988817278"/>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42F2D7B0-F9C2-2161-8C48-C12673663271}"/>
              </a:ext>
            </a:extLst>
          </p:cNvPr>
          <p:cNvSpPr/>
          <p:nvPr/>
        </p:nvSpPr>
        <p:spPr>
          <a:xfrm>
            <a:off x="4963886" y="2182368"/>
            <a:ext cx="2436223" cy="187756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Cult of Amun </a:t>
            </a:r>
          </a:p>
          <a:p>
            <a:pPr algn="ctr"/>
            <a:r>
              <a:rPr lang="en-US" b="1" i="1" dirty="0"/>
              <a:t>SIGNIFICANCE</a:t>
            </a:r>
          </a:p>
        </p:txBody>
      </p:sp>
    </p:spTree>
    <p:extLst>
      <p:ext uri="{BB962C8B-B14F-4D97-AF65-F5344CB8AC3E}">
        <p14:creationId xmlns:p14="http://schemas.microsoft.com/office/powerpoint/2010/main" val="2135711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50D24-B16A-CD29-80EA-9F6A0841AF10}"/>
              </a:ext>
            </a:extLst>
          </p:cNvPr>
          <p:cNvSpPr>
            <a:spLocks noGrp="1"/>
          </p:cNvSpPr>
          <p:nvPr>
            <p:ph type="title"/>
          </p:nvPr>
        </p:nvSpPr>
        <p:spPr/>
        <p:txBody>
          <a:bodyPr/>
          <a:lstStyle/>
          <a:p>
            <a:pPr algn="ctr"/>
            <a:r>
              <a:rPr lang="en-US" dirty="0"/>
              <a:t>TEACHER ONLY</a:t>
            </a:r>
          </a:p>
        </p:txBody>
      </p:sp>
      <p:sp>
        <p:nvSpPr>
          <p:cNvPr id="3" name="Content Placeholder 2">
            <a:extLst>
              <a:ext uri="{FF2B5EF4-FFF2-40B4-BE49-F238E27FC236}">
                <a16:creationId xmlns:a16="http://schemas.microsoft.com/office/drawing/2014/main" id="{FFB86D07-8D51-B282-12B5-46962926548B}"/>
              </a:ext>
            </a:extLst>
          </p:cNvPr>
          <p:cNvSpPr>
            <a:spLocks noGrp="1"/>
          </p:cNvSpPr>
          <p:nvPr>
            <p:ph idx="1"/>
          </p:nvPr>
        </p:nvSpPr>
        <p:spPr>
          <a:xfrm>
            <a:off x="476794" y="1842108"/>
            <a:ext cx="3692434" cy="4023360"/>
          </a:xfrm>
        </p:spPr>
        <p:txBody>
          <a:bodyPr>
            <a:normAutofit/>
          </a:bodyPr>
          <a:lstStyle/>
          <a:p>
            <a:r>
              <a:rPr lang="en-AU" b="1" i="0" u="sng" dirty="0">
                <a:solidFill>
                  <a:srgbClr val="0D0D0D"/>
                </a:solidFill>
                <a:effectLst/>
                <a:highlight>
                  <a:srgbClr val="FFFFFF"/>
                </a:highlight>
                <a:latin typeface="Söhne"/>
              </a:rPr>
              <a:t>A. Political Influence: </a:t>
            </a:r>
          </a:p>
          <a:p>
            <a:r>
              <a:rPr lang="en-AU" b="0" i="0" dirty="0">
                <a:solidFill>
                  <a:srgbClr val="0D0D0D"/>
                </a:solidFill>
                <a:effectLst/>
                <a:highlight>
                  <a:srgbClr val="FFFFFF"/>
                </a:highlight>
                <a:latin typeface="Söhne"/>
              </a:rPr>
              <a:t>1. The priests of Amun wielded considerable political power, often aligning themselves with reigning pharaohs to advance their agenda. </a:t>
            </a:r>
          </a:p>
          <a:p>
            <a:r>
              <a:rPr lang="en-AU" b="0" i="0" dirty="0">
                <a:solidFill>
                  <a:srgbClr val="0D0D0D"/>
                </a:solidFill>
                <a:effectLst/>
                <a:highlight>
                  <a:srgbClr val="FFFFFF"/>
                </a:highlight>
                <a:latin typeface="Söhne"/>
              </a:rPr>
              <a:t>2. Pharaohs sought the </a:t>
            </a:r>
            <a:r>
              <a:rPr lang="en-AU" b="0" i="0" dirty="0" err="1">
                <a:solidFill>
                  <a:srgbClr val="0D0D0D"/>
                </a:solidFill>
                <a:effectLst/>
                <a:highlight>
                  <a:srgbClr val="FFFFFF"/>
                </a:highlight>
                <a:latin typeface="Söhne"/>
              </a:rPr>
              <a:t>favor</a:t>
            </a:r>
            <a:r>
              <a:rPr lang="en-AU" b="0" i="0" dirty="0">
                <a:solidFill>
                  <a:srgbClr val="0D0D0D"/>
                </a:solidFill>
                <a:effectLst/>
                <a:highlight>
                  <a:srgbClr val="FFFFFF"/>
                </a:highlight>
                <a:latin typeface="Söhne"/>
              </a:rPr>
              <a:t> of Amun to legitimize their rule, often attributing military victories and divine blessings to the god's </a:t>
            </a:r>
            <a:r>
              <a:rPr lang="en-AU" b="0" i="0" dirty="0" err="1">
                <a:solidFill>
                  <a:srgbClr val="0D0D0D"/>
                </a:solidFill>
                <a:effectLst/>
                <a:highlight>
                  <a:srgbClr val="FFFFFF"/>
                </a:highlight>
                <a:latin typeface="Söhne"/>
              </a:rPr>
              <a:t>favor</a:t>
            </a:r>
            <a:r>
              <a:rPr lang="en-AU" b="0" i="0" dirty="0">
                <a:solidFill>
                  <a:srgbClr val="0D0D0D"/>
                </a:solidFill>
                <a:effectLst/>
                <a:highlight>
                  <a:srgbClr val="FFFFFF"/>
                </a:highlight>
                <a:latin typeface="Söhne"/>
              </a:rPr>
              <a:t>. </a:t>
            </a:r>
          </a:p>
        </p:txBody>
      </p:sp>
      <p:sp>
        <p:nvSpPr>
          <p:cNvPr id="4" name="Content Placeholder 2">
            <a:extLst>
              <a:ext uri="{FF2B5EF4-FFF2-40B4-BE49-F238E27FC236}">
                <a16:creationId xmlns:a16="http://schemas.microsoft.com/office/drawing/2014/main" id="{47AA8F5D-AACB-953B-5681-D578C51912B3}"/>
              </a:ext>
            </a:extLst>
          </p:cNvPr>
          <p:cNvSpPr txBox="1">
            <a:spLocks/>
          </p:cNvSpPr>
          <p:nvPr/>
        </p:nvSpPr>
        <p:spPr>
          <a:xfrm>
            <a:off x="4335780" y="1842108"/>
            <a:ext cx="3692434"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b="1" u="sng" dirty="0">
                <a:solidFill>
                  <a:srgbClr val="0D0D0D"/>
                </a:solidFill>
                <a:highlight>
                  <a:srgbClr val="FFFFFF"/>
                </a:highlight>
                <a:latin typeface="Söhne"/>
              </a:rPr>
              <a:t>B. Economic Power: </a:t>
            </a:r>
          </a:p>
          <a:p>
            <a:r>
              <a:rPr lang="en-AU" dirty="0">
                <a:solidFill>
                  <a:srgbClr val="0D0D0D"/>
                </a:solidFill>
                <a:highlight>
                  <a:srgbClr val="FFFFFF"/>
                </a:highlight>
                <a:latin typeface="Söhne"/>
              </a:rPr>
              <a:t>1. The immense wealth accumulated by the temple through donations, tributes, and landownership further solidified its influence. </a:t>
            </a:r>
          </a:p>
          <a:p>
            <a:r>
              <a:rPr lang="en-AU" dirty="0">
                <a:solidFill>
                  <a:srgbClr val="0D0D0D"/>
                </a:solidFill>
                <a:highlight>
                  <a:srgbClr val="FFFFFF"/>
                </a:highlight>
                <a:latin typeface="Söhne"/>
              </a:rPr>
              <a:t>2. The cult controlled vast estates, agricultural lands, and resources, ensuring its economic autonomy and prosperity. </a:t>
            </a:r>
            <a:endParaRPr lang="en-US" dirty="0"/>
          </a:p>
        </p:txBody>
      </p:sp>
      <p:sp>
        <p:nvSpPr>
          <p:cNvPr id="5" name="Content Placeholder 2">
            <a:extLst>
              <a:ext uri="{FF2B5EF4-FFF2-40B4-BE49-F238E27FC236}">
                <a16:creationId xmlns:a16="http://schemas.microsoft.com/office/drawing/2014/main" id="{0084B064-3243-A738-F7A4-ADB447F2692E}"/>
              </a:ext>
            </a:extLst>
          </p:cNvPr>
          <p:cNvSpPr txBox="1">
            <a:spLocks/>
          </p:cNvSpPr>
          <p:nvPr/>
        </p:nvSpPr>
        <p:spPr>
          <a:xfrm>
            <a:off x="8194766" y="1842108"/>
            <a:ext cx="3692434"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b="1" u="sng" dirty="0">
                <a:solidFill>
                  <a:srgbClr val="0D0D0D"/>
                </a:solidFill>
                <a:highlight>
                  <a:srgbClr val="FFFFFF"/>
                </a:highlight>
                <a:latin typeface="Söhne"/>
              </a:rPr>
              <a:t>C. Religious Authority: </a:t>
            </a:r>
          </a:p>
          <a:p>
            <a:r>
              <a:rPr lang="en-AU" dirty="0">
                <a:solidFill>
                  <a:srgbClr val="0D0D0D"/>
                </a:solidFill>
                <a:highlight>
                  <a:srgbClr val="FFFFFF"/>
                </a:highlight>
                <a:latin typeface="Söhne"/>
              </a:rPr>
              <a:t>1. Amun's role as a creator deity and the "king of the gods" positioned the cult at the apex of Egyptian religious hierarchy. </a:t>
            </a:r>
          </a:p>
          <a:p>
            <a:r>
              <a:rPr lang="en-AU" dirty="0">
                <a:solidFill>
                  <a:srgbClr val="0D0D0D"/>
                </a:solidFill>
                <a:highlight>
                  <a:srgbClr val="FFFFFF"/>
                </a:highlight>
                <a:latin typeface="Söhne"/>
              </a:rPr>
              <a:t>2. Rituals, festivals, and offerings conducted at Karnak Temple were believed to ensure cosmic balance and divine </a:t>
            </a:r>
            <a:r>
              <a:rPr lang="en-AU" dirty="0" err="1">
                <a:solidFill>
                  <a:srgbClr val="0D0D0D"/>
                </a:solidFill>
                <a:highlight>
                  <a:srgbClr val="FFFFFF"/>
                </a:highlight>
                <a:latin typeface="Söhne"/>
              </a:rPr>
              <a:t>favor</a:t>
            </a:r>
            <a:r>
              <a:rPr lang="en-AU" dirty="0">
                <a:solidFill>
                  <a:srgbClr val="0D0D0D"/>
                </a:solidFill>
                <a:highlight>
                  <a:srgbClr val="FFFFFF"/>
                </a:highlight>
                <a:latin typeface="Söhne"/>
              </a:rPr>
              <a:t>.</a:t>
            </a:r>
            <a:endParaRPr lang="en-US" dirty="0"/>
          </a:p>
        </p:txBody>
      </p:sp>
    </p:spTree>
    <p:extLst>
      <p:ext uri="{BB962C8B-B14F-4D97-AF65-F5344CB8AC3E}">
        <p14:creationId xmlns:p14="http://schemas.microsoft.com/office/powerpoint/2010/main" val="720936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8A1B5F-0801-4AFF-A489-335B6A851F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a:extLst>
              <a:ext uri="{FF2B5EF4-FFF2-40B4-BE49-F238E27FC236}">
                <a16:creationId xmlns:a16="http://schemas.microsoft.com/office/drawing/2014/main" id="{06201B52-6441-4DBA-BACE-235977581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1" name="Straight Connector 10">
            <a:extLst>
              <a:ext uri="{FF2B5EF4-FFF2-40B4-BE49-F238E27FC236}">
                <a16:creationId xmlns:a16="http://schemas.microsoft.com/office/drawing/2014/main" id="{89DF3DBB-17DD-4058-A944-5578E18A031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E7E3F5-28D6-FBD2-1689-BC4CE0CDAC2B}"/>
              </a:ext>
            </a:extLst>
          </p:cNvPr>
          <p:cNvSpPr>
            <a:spLocks noGrp="1"/>
          </p:cNvSpPr>
          <p:nvPr>
            <p:ph type="title"/>
          </p:nvPr>
        </p:nvSpPr>
        <p:spPr>
          <a:xfrm>
            <a:off x="412123" y="385980"/>
            <a:ext cx="11578107" cy="4265140"/>
          </a:xfrm>
        </p:spPr>
        <p:txBody>
          <a:bodyPr vert="horz" lIns="91440" tIns="45720" rIns="91440" bIns="45720" rtlCol="0" anchor="b">
            <a:normAutofit fontScale="90000"/>
          </a:bodyPr>
          <a:lstStyle/>
          <a:p>
            <a:pPr algn="ctr"/>
            <a:r>
              <a:rPr lang="en-US" sz="4000" b="0" i="0" dirty="0">
                <a:solidFill>
                  <a:schemeClr val="tx1">
                    <a:lumMod val="85000"/>
                    <a:lumOff val="15000"/>
                  </a:schemeClr>
                </a:solidFill>
                <a:effectLst/>
                <a:highlight>
                  <a:srgbClr val="FFFFFF"/>
                </a:highlight>
              </a:rPr>
              <a:t>The </a:t>
            </a:r>
            <a:r>
              <a:rPr lang="en-US" sz="4000" b="1" i="0" u="sng" dirty="0">
                <a:solidFill>
                  <a:schemeClr val="accent6"/>
                </a:solidFill>
                <a:effectLst/>
                <a:highlight>
                  <a:srgbClr val="FFFFFF"/>
                </a:highlight>
              </a:rPr>
              <a:t>Cult of Amun</a:t>
            </a:r>
            <a:r>
              <a:rPr lang="en-US" sz="4000" b="0" i="0" dirty="0">
                <a:solidFill>
                  <a:schemeClr val="tx1">
                    <a:lumMod val="85000"/>
                    <a:lumOff val="15000"/>
                  </a:schemeClr>
                </a:solidFill>
                <a:effectLst/>
                <a:highlight>
                  <a:srgbClr val="FFFFFF"/>
                </a:highlight>
              </a:rPr>
              <a:t>, centered at </a:t>
            </a:r>
            <a:r>
              <a:rPr lang="en-US" sz="4000" b="1" i="1" dirty="0">
                <a:solidFill>
                  <a:schemeClr val="tx1">
                    <a:lumMod val="85000"/>
                    <a:lumOff val="15000"/>
                  </a:schemeClr>
                </a:solidFill>
                <a:effectLst/>
                <a:highlight>
                  <a:srgbClr val="FFFFFF"/>
                </a:highlight>
              </a:rPr>
              <a:t>Karnak Temple</a:t>
            </a:r>
            <a:r>
              <a:rPr lang="en-US" sz="4000" b="0" i="0" dirty="0">
                <a:solidFill>
                  <a:schemeClr val="tx1">
                    <a:lumMod val="85000"/>
                    <a:lumOff val="15000"/>
                  </a:schemeClr>
                </a:solidFill>
                <a:effectLst/>
                <a:highlight>
                  <a:srgbClr val="FFFFFF"/>
                </a:highlight>
              </a:rPr>
              <a:t>, was more than a religious institution; it was a </a:t>
            </a:r>
            <a:r>
              <a:rPr lang="en-US" sz="4000" b="1" i="0" u="sng" dirty="0">
                <a:solidFill>
                  <a:schemeClr val="accent6"/>
                </a:solidFill>
                <a:effectLst/>
                <a:highlight>
                  <a:srgbClr val="FFFFFF"/>
                </a:highlight>
              </a:rPr>
              <a:t>cornerstone of Egyptian society</a:t>
            </a:r>
            <a:r>
              <a:rPr lang="en-US" sz="4000" b="0" i="0" dirty="0">
                <a:solidFill>
                  <a:schemeClr val="tx1">
                    <a:lumMod val="85000"/>
                    <a:lumOff val="15000"/>
                  </a:schemeClr>
                </a:solidFill>
                <a:effectLst/>
                <a:highlight>
                  <a:srgbClr val="FFFFFF"/>
                </a:highlight>
              </a:rPr>
              <a:t>, exerting influence over politics, economy, and spirituality.</a:t>
            </a:r>
            <a:br>
              <a:rPr lang="en-US" sz="4000" b="0" i="0" dirty="0">
                <a:solidFill>
                  <a:schemeClr val="tx1">
                    <a:lumMod val="85000"/>
                    <a:lumOff val="15000"/>
                  </a:schemeClr>
                </a:solidFill>
                <a:effectLst/>
                <a:highlight>
                  <a:srgbClr val="FFFFFF"/>
                </a:highlight>
              </a:rPr>
            </a:br>
            <a:br>
              <a:rPr lang="en-US" sz="4000" b="0" i="0" dirty="0">
                <a:solidFill>
                  <a:schemeClr val="tx1">
                    <a:lumMod val="85000"/>
                    <a:lumOff val="15000"/>
                  </a:schemeClr>
                </a:solidFill>
                <a:effectLst/>
                <a:highlight>
                  <a:srgbClr val="FFFFFF"/>
                </a:highlight>
              </a:rPr>
            </a:br>
            <a:r>
              <a:rPr lang="en-US" sz="4000" b="0" i="0" dirty="0">
                <a:solidFill>
                  <a:schemeClr val="tx1">
                    <a:lumMod val="85000"/>
                    <a:lumOff val="15000"/>
                  </a:schemeClr>
                </a:solidFill>
                <a:effectLst/>
                <a:highlight>
                  <a:srgbClr val="FFFFFF"/>
                </a:highlight>
              </a:rPr>
              <a:t> Understanding its significance and practices provides a crucial backdrop for comprehending </a:t>
            </a:r>
            <a:r>
              <a:rPr lang="en-US" sz="4000" b="1" i="0" u="sng" dirty="0">
                <a:solidFill>
                  <a:schemeClr val="accent6"/>
                </a:solidFill>
                <a:effectLst/>
                <a:highlight>
                  <a:srgbClr val="FFFFFF"/>
                </a:highlight>
              </a:rPr>
              <a:t>the subsequent upheavals of the Amarna Revolution</a:t>
            </a:r>
            <a:r>
              <a:rPr lang="en-US" sz="4000" b="0" i="0" dirty="0">
                <a:solidFill>
                  <a:schemeClr val="tx1">
                    <a:lumMod val="85000"/>
                    <a:lumOff val="15000"/>
                  </a:schemeClr>
                </a:solidFill>
                <a:effectLst/>
                <a:highlight>
                  <a:srgbClr val="FFFFFF"/>
                </a:highlight>
              </a:rPr>
              <a:t>, wherein the religious landscape of Egypt underwent radical transformation under the reign of Akhenaten.</a:t>
            </a:r>
            <a:endParaRPr lang="en-US" sz="4000" dirty="0">
              <a:solidFill>
                <a:schemeClr val="tx1">
                  <a:lumMod val="85000"/>
                  <a:lumOff val="15000"/>
                </a:schemeClr>
              </a:solidFill>
            </a:endParaRPr>
          </a:p>
        </p:txBody>
      </p:sp>
      <p:sp>
        <p:nvSpPr>
          <p:cNvPr id="15" name="Rectangle 14">
            <a:extLst>
              <a:ext uri="{FF2B5EF4-FFF2-40B4-BE49-F238E27FC236}">
                <a16:creationId xmlns:a16="http://schemas.microsoft.com/office/drawing/2014/main" id="{1F3985C0-E548-44D2-B30E-F3E42DADE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504858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74F33-1CA7-9B4A-BF13-ACBC9A1C4CB9}"/>
              </a:ext>
            </a:extLst>
          </p:cNvPr>
          <p:cNvSpPr>
            <a:spLocks noGrp="1"/>
          </p:cNvSpPr>
          <p:nvPr>
            <p:ph type="title"/>
          </p:nvPr>
        </p:nvSpPr>
        <p:spPr/>
        <p:txBody>
          <a:bodyPr/>
          <a:lstStyle/>
          <a:p>
            <a:pPr algn="ctr"/>
            <a:r>
              <a:rPr lang="en-US" dirty="0"/>
              <a:t>Amun – </a:t>
            </a:r>
            <a:r>
              <a:rPr lang="en-US" b="1" i="1" dirty="0"/>
              <a:t>King of the Egyptian Gods</a:t>
            </a:r>
            <a:endParaRPr lang="en-US" dirty="0"/>
          </a:p>
        </p:txBody>
      </p:sp>
      <p:sp>
        <p:nvSpPr>
          <p:cNvPr id="3" name="Content Placeholder 2">
            <a:extLst>
              <a:ext uri="{FF2B5EF4-FFF2-40B4-BE49-F238E27FC236}">
                <a16:creationId xmlns:a16="http://schemas.microsoft.com/office/drawing/2014/main" id="{BC330518-C91D-0951-03DC-76806D6F899A}"/>
              </a:ext>
            </a:extLst>
          </p:cNvPr>
          <p:cNvSpPr>
            <a:spLocks noGrp="1"/>
          </p:cNvSpPr>
          <p:nvPr>
            <p:ph idx="1"/>
          </p:nvPr>
        </p:nvSpPr>
        <p:spPr/>
        <p:txBody>
          <a:bodyPr>
            <a:normAutofit/>
          </a:bodyPr>
          <a:lstStyle/>
          <a:p>
            <a:pPr marL="0" indent="0" algn="ctr">
              <a:buNone/>
            </a:pPr>
            <a:r>
              <a:rPr lang="en-AU" sz="2800" b="0" i="0" dirty="0">
                <a:solidFill>
                  <a:srgbClr val="0D0D0D"/>
                </a:solidFill>
                <a:effectLst/>
                <a:highlight>
                  <a:srgbClr val="FFFFFF"/>
                </a:highlight>
                <a:latin typeface="Söhne"/>
              </a:rPr>
              <a:t> The Cult of Amun emerged during </a:t>
            </a:r>
            <a:br>
              <a:rPr lang="en-AU" sz="2800" b="0" i="0" dirty="0">
                <a:solidFill>
                  <a:srgbClr val="0D0D0D"/>
                </a:solidFill>
                <a:effectLst/>
                <a:highlight>
                  <a:srgbClr val="FFFFFF"/>
                </a:highlight>
                <a:latin typeface="Söhne"/>
              </a:rPr>
            </a:br>
            <a:r>
              <a:rPr lang="en-AU" sz="2800" b="0" i="0" dirty="0">
                <a:solidFill>
                  <a:srgbClr val="0D0D0D"/>
                </a:solidFill>
                <a:effectLst/>
                <a:highlight>
                  <a:srgbClr val="FFFFFF"/>
                </a:highlight>
                <a:latin typeface="Söhne"/>
              </a:rPr>
              <a:t>the Middle Kingdom period (c. 2055–1650 BCE) </a:t>
            </a:r>
            <a:br>
              <a:rPr lang="en-AU" sz="2800" b="0" i="0" dirty="0">
                <a:solidFill>
                  <a:srgbClr val="0D0D0D"/>
                </a:solidFill>
                <a:effectLst/>
                <a:highlight>
                  <a:srgbClr val="FFFFFF"/>
                </a:highlight>
                <a:latin typeface="Söhne"/>
              </a:rPr>
            </a:br>
            <a:r>
              <a:rPr lang="en-AU" sz="2800" b="0" i="0" dirty="0">
                <a:solidFill>
                  <a:srgbClr val="0D0D0D"/>
                </a:solidFill>
                <a:effectLst/>
                <a:highlight>
                  <a:srgbClr val="FFFFFF"/>
                </a:highlight>
                <a:latin typeface="Söhne"/>
              </a:rPr>
              <a:t>but reached its height during the New Kingdom (c. 1550–1070 BCE). </a:t>
            </a:r>
            <a:endParaRPr lang="en-AU" sz="2800" dirty="0">
              <a:solidFill>
                <a:srgbClr val="0D0D0D"/>
              </a:solidFill>
              <a:highlight>
                <a:srgbClr val="FFFFFF"/>
              </a:highlight>
              <a:latin typeface="Söhne"/>
            </a:endParaRPr>
          </a:p>
          <a:p>
            <a:pPr marL="0" indent="0" algn="ctr">
              <a:buNone/>
            </a:pPr>
            <a:r>
              <a:rPr lang="en-AU" sz="2800" b="0" i="0" dirty="0">
                <a:solidFill>
                  <a:srgbClr val="0D0D0D"/>
                </a:solidFill>
                <a:effectLst/>
                <a:highlight>
                  <a:srgbClr val="FFFFFF"/>
                </a:highlight>
                <a:latin typeface="Söhne"/>
              </a:rPr>
              <a:t> Amun, initially a local deity of Thebes, gradually rose to prominence, becoming one of the most powerful gods in the Egyptian pantheon.</a:t>
            </a:r>
            <a:endParaRPr lang="en-US" sz="2800" dirty="0"/>
          </a:p>
        </p:txBody>
      </p:sp>
      <p:pic>
        <p:nvPicPr>
          <p:cNvPr id="2050" name="Picture 2" descr="Amun | Amon-Ra | The King Of The Egyptian Gods">
            <a:extLst>
              <a:ext uri="{FF2B5EF4-FFF2-40B4-BE49-F238E27FC236}">
                <a16:creationId xmlns:a16="http://schemas.microsoft.com/office/drawing/2014/main" id="{E76E57A8-255B-16FB-7C65-59C6EC665B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4499" y="4099766"/>
            <a:ext cx="5058893" cy="24716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8614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7AEE1-0548-44E3-0BA2-44EC585EEFDC}"/>
              </a:ext>
            </a:extLst>
          </p:cNvPr>
          <p:cNvSpPr>
            <a:spLocks noGrp="1"/>
          </p:cNvSpPr>
          <p:nvPr>
            <p:ph type="title"/>
          </p:nvPr>
        </p:nvSpPr>
        <p:spPr/>
        <p:txBody>
          <a:bodyPr/>
          <a:lstStyle/>
          <a:p>
            <a:r>
              <a:rPr lang="en-US" dirty="0"/>
              <a:t>Amun-Ra</a:t>
            </a:r>
          </a:p>
        </p:txBody>
      </p:sp>
      <p:sp>
        <p:nvSpPr>
          <p:cNvPr id="3" name="Content Placeholder 2">
            <a:extLst>
              <a:ext uri="{FF2B5EF4-FFF2-40B4-BE49-F238E27FC236}">
                <a16:creationId xmlns:a16="http://schemas.microsoft.com/office/drawing/2014/main" id="{09A197A0-3D50-A791-3907-9D8F850F7E79}"/>
              </a:ext>
            </a:extLst>
          </p:cNvPr>
          <p:cNvSpPr>
            <a:spLocks noGrp="1"/>
          </p:cNvSpPr>
          <p:nvPr>
            <p:ph idx="1"/>
          </p:nvPr>
        </p:nvSpPr>
        <p:spPr>
          <a:xfrm>
            <a:off x="522513" y="1856620"/>
            <a:ext cx="11430001" cy="4326466"/>
          </a:xfrm>
        </p:spPr>
        <p:txBody>
          <a:bodyPr>
            <a:normAutofit fontScale="92500" lnSpcReduction="10000"/>
          </a:bodyPr>
          <a:lstStyle/>
          <a:p>
            <a:pPr>
              <a:buFont typeface="Arial" panose="020B0604020202020204" pitchFamily="34" charset="0"/>
              <a:buChar char="•"/>
            </a:pPr>
            <a:r>
              <a:rPr lang="en-AU" sz="2400" b="0" i="0" dirty="0">
                <a:solidFill>
                  <a:srgbClr val="0D0D0D"/>
                </a:solidFill>
                <a:effectLst/>
                <a:highlight>
                  <a:srgbClr val="FFFFFF"/>
                </a:highlight>
                <a:latin typeface="Söhne"/>
              </a:rPr>
              <a:t> Amun was often depicted as a </a:t>
            </a:r>
            <a:r>
              <a:rPr lang="en-AU" sz="2400" b="1" i="0" u="sng" dirty="0">
                <a:solidFill>
                  <a:schemeClr val="accent6"/>
                </a:solidFill>
                <a:effectLst/>
                <a:highlight>
                  <a:srgbClr val="FFFFFF"/>
                </a:highlight>
                <a:latin typeface="Söhne"/>
              </a:rPr>
              <a:t>bearded man wearing a double-plumed crown</a:t>
            </a:r>
            <a:r>
              <a:rPr lang="en-AU" sz="2400" b="0" i="0" dirty="0">
                <a:solidFill>
                  <a:srgbClr val="0D0D0D"/>
                </a:solidFill>
                <a:effectLst/>
                <a:highlight>
                  <a:srgbClr val="FFFFFF"/>
                </a:highlight>
                <a:latin typeface="Söhne"/>
              </a:rPr>
              <a:t>, symbolizing his fusion with the </a:t>
            </a:r>
            <a:r>
              <a:rPr lang="en-AU" sz="2400" b="1" i="1" dirty="0">
                <a:solidFill>
                  <a:srgbClr val="0D0D0D"/>
                </a:solidFill>
                <a:effectLst/>
                <a:highlight>
                  <a:srgbClr val="FFFFFF"/>
                </a:highlight>
                <a:latin typeface="Söhne"/>
              </a:rPr>
              <a:t>sun god Ra</a:t>
            </a:r>
            <a:r>
              <a:rPr lang="en-AU" sz="2400" b="0" i="0" dirty="0">
                <a:solidFill>
                  <a:srgbClr val="0D0D0D"/>
                </a:solidFill>
                <a:effectLst/>
                <a:highlight>
                  <a:srgbClr val="FFFFFF"/>
                </a:highlight>
                <a:latin typeface="Söhne"/>
              </a:rPr>
              <a:t>. </a:t>
            </a:r>
            <a:endParaRPr lang="en-AU" sz="2400" dirty="0">
              <a:solidFill>
                <a:srgbClr val="0D0D0D"/>
              </a:solidFill>
              <a:highlight>
                <a:srgbClr val="FFFFFF"/>
              </a:highlight>
              <a:latin typeface="Söhne"/>
            </a:endParaRPr>
          </a:p>
          <a:p>
            <a:pPr>
              <a:buFont typeface="Arial" panose="020B0604020202020204" pitchFamily="34" charset="0"/>
              <a:buChar char="•"/>
            </a:pPr>
            <a:r>
              <a:rPr lang="en-AU" sz="2400" b="0" i="0" dirty="0">
                <a:solidFill>
                  <a:srgbClr val="0D0D0D"/>
                </a:solidFill>
                <a:effectLst/>
                <a:highlight>
                  <a:srgbClr val="FFFFFF"/>
                </a:highlight>
                <a:latin typeface="Söhne"/>
              </a:rPr>
              <a:t>He was associated with </a:t>
            </a:r>
            <a:r>
              <a:rPr lang="en-AU" sz="2400" b="1" i="0" u="sng" dirty="0">
                <a:solidFill>
                  <a:schemeClr val="accent6"/>
                </a:solidFill>
                <a:effectLst/>
                <a:highlight>
                  <a:srgbClr val="FFFFFF"/>
                </a:highlight>
                <a:latin typeface="Söhne"/>
              </a:rPr>
              <a:t>creation, fertility, kingship, and the afterlife</a:t>
            </a:r>
            <a:r>
              <a:rPr lang="en-AU" sz="2400" b="0" i="0" dirty="0">
                <a:solidFill>
                  <a:srgbClr val="0D0D0D"/>
                </a:solidFill>
                <a:effectLst/>
                <a:highlight>
                  <a:srgbClr val="FFFFFF"/>
                </a:highlight>
                <a:latin typeface="Söhne"/>
              </a:rPr>
              <a:t>, embodying the divine attributes revered by the ancient Egyptians. </a:t>
            </a:r>
          </a:p>
          <a:p>
            <a:pPr>
              <a:buFont typeface="Arial" panose="020B0604020202020204" pitchFamily="34" charset="0"/>
              <a:buChar char="•"/>
            </a:pPr>
            <a:r>
              <a:rPr lang="en-AU" sz="2400" b="0" i="0" dirty="0">
                <a:solidFill>
                  <a:srgbClr val="0D0D0D"/>
                </a:solidFill>
                <a:effectLst/>
                <a:highlight>
                  <a:srgbClr val="FFFFFF"/>
                </a:highlight>
                <a:latin typeface="Söhne"/>
              </a:rPr>
              <a:t>Priests conducted </a:t>
            </a:r>
            <a:r>
              <a:rPr lang="en-AU" sz="2400" b="1" i="0" u="sng" dirty="0">
                <a:solidFill>
                  <a:schemeClr val="accent6"/>
                </a:solidFill>
                <a:effectLst/>
                <a:highlight>
                  <a:srgbClr val="FFFFFF"/>
                </a:highlight>
                <a:latin typeface="Söhne"/>
              </a:rPr>
              <a:t>daily rituals</a:t>
            </a:r>
            <a:r>
              <a:rPr lang="en-AU" sz="2400" b="0" i="0" dirty="0">
                <a:solidFill>
                  <a:srgbClr val="0D0D0D"/>
                </a:solidFill>
                <a:effectLst/>
                <a:highlight>
                  <a:srgbClr val="FFFFFF"/>
                </a:highlight>
                <a:latin typeface="Söhne"/>
              </a:rPr>
              <a:t>, including offerings, libations, and hymns, to honour and appease Amun. </a:t>
            </a:r>
          </a:p>
          <a:p>
            <a:pPr>
              <a:buFont typeface="Arial" panose="020B0604020202020204" pitchFamily="34" charset="0"/>
              <a:buChar char="•"/>
            </a:pPr>
            <a:r>
              <a:rPr lang="en-AU" sz="2400" b="1" i="0" u="sng" dirty="0">
                <a:solidFill>
                  <a:schemeClr val="accent6"/>
                </a:solidFill>
                <a:effectLst/>
                <a:highlight>
                  <a:srgbClr val="FFFFFF"/>
                </a:highlight>
                <a:latin typeface="Söhne"/>
              </a:rPr>
              <a:t>Special festivals</a:t>
            </a:r>
            <a:r>
              <a:rPr lang="en-AU" sz="2400" b="0" i="0" dirty="0">
                <a:solidFill>
                  <a:srgbClr val="0D0D0D"/>
                </a:solidFill>
                <a:effectLst/>
                <a:highlight>
                  <a:srgbClr val="FFFFFF"/>
                </a:highlight>
                <a:latin typeface="Söhne"/>
              </a:rPr>
              <a:t>, such as the </a:t>
            </a:r>
            <a:r>
              <a:rPr lang="en-AU" sz="2400" b="0" i="0" dirty="0" err="1">
                <a:solidFill>
                  <a:srgbClr val="0D0D0D"/>
                </a:solidFill>
                <a:effectLst/>
                <a:highlight>
                  <a:srgbClr val="FFFFFF"/>
                </a:highlight>
                <a:latin typeface="Söhne"/>
              </a:rPr>
              <a:t>Opet</a:t>
            </a:r>
            <a:r>
              <a:rPr lang="en-AU" sz="2400" b="0" i="0" dirty="0">
                <a:solidFill>
                  <a:srgbClr val="0D0D0D"/>
                </a:solidFill>
                <a:effectLst/>
                <a:highlight>
                  <a:srgbClr val="FFFFFF"/>
                </a:highlight>
                <a:latin typeface="Söhne"/>
              </a:rPr>
              <a:t> Festival, celebrated Amun's union with his consort, Mut, and their son, Khonsu, reinforcing the cult's theological significance. </a:t>
            </a:r>
          </a:p>
          <a:p>
            <a:pPr>
              <a:buFont typeface="Arial" panose="020B0604020202020204" pitchFamily="34" charset="0"/>
              <a:buChar char="•"/>
            </a:pPr>
            <a:r>
              <a:rPr lang="en-AU" sz="2400" b="0" i="0" dirty="0">
                <a:solidFill>
                  <a:srgbClr val="0D0D0D"/>
                </a:solidFill>
                <a:effectLst/>
                <a:highlight>
                  <a:srgbClr val="FFFFFF"/>
                </a:highlight>
                <a:latin typeface="Söhne"/>
              </a:rPr>
              <a:t>The cult of Amun boasted an </a:t>
            </a:r>
            <a:r>
              <a:rPr lang="en-AU" sz="2400" b="1" i="0" u="sng" dirty="0">
                <a:solidFill>
                  <a:schemeClr val="accent6"/>
                </a:solidFill>
                <a:effectLst/>
                <a:highlight>
                  <a:srgbClr val="FFFFFF"/>
                </a:highlight>
                <a:latin typeface="Söhne"/>
              </a:rPr>
              <a:t>oracle</a:t>
            </a:r>
            <a:r>
              <a:rPr lang="en-AU" sz="2400" b="0" i="0" dirty="0">
                <a:solidFill>
                  <a:srgbClr val="0D0D0D"/>
                </a:solidFill>
                <a:effectLst/>
                <a:highlight>
                  <a:srgbClr val="FFFFFF"/>
                </a:highlight>
                <a:latin typeface="Söhne"/>
              </a:rPr>
              <a:t>, a sacred conduit through which the god communicated with mortals. </a:t>
            </a:r>
            <a:endParaRPr lang="en-AU" sz="2400" dirty="0">
              <a:solidFill>
                <a:srgbClr val="0D0D0D"/>
              </a:solidFill>
              <a:highlight>
                <a:srgbClr val="FFFFFF"/>
              </a:highlight>
              <a:latin typeface="Söhne"/>
            </a:endParaRPr>
          </a:p>
          <a:p>
            <a:pPr lvl="2">
              <a:buFont typeface="Arial" panose="020B0604020202020204" pitchFamily="34" charset="0"/>
              <a:buChar char="•"/>
            </a:pPr>
            <a:r>
              <a:rPr lang="en-AU" sz="1800" b="0" i="0" dirty="0">
                <a:solidFill>
                  <a:srgbClr val="0D0D0D"/>
                </a:solidFill>
                <a:effectLst/>
                <a:highlight>
                  <a:srgbClr val="FFFFFF"/>
                </a:highlight>
                <a:latin typeface="Söhne"/>
              </a:rPr>
              <a:t>Seekers of divine guidance would consult the oracle, housed within Karnak Temple, on matters of state, war, and personal affairs.</a:t>
            </a:r>
            <a:endParaRPr lang="en-US" sz="1800" dirty="0"/>
          </a:p>
        </p:txBody>
      </p:sp>
    </p:spTree>
    <p:extLst>
      <p:ext uri="{BB962C8B-B14F-4D97-AF65-F5344CB8AC3E}">
        <p14:creationId xmlns:p14="http://schemas.microsoft.com/office/powerpoint/2010/main" val="1045275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7AEE1-0548-44E3-0BA2-44EC585EEFDC}"/>
              </a:ext>
            </a:extLst>
          </p:cNvPr>
          <p:cNvSpPr>
            <a:spLocks noGrp="1"/>
          </p:cNvSpPr>
          <p:nvPr>
            <p:ph type="title"/>
          </p:nvPr>
        </p:nvSpPr>
        <p:spPr/>
        <p:txBody>
          <a:bodyPr/>
          <a:lstStyle/>
          <a:p>
            <a:r>
              <a:rPr lang="en-US" dirty="0"/>
              <a:t>Karnak Temple</a:t>
            </a:r>
          </a:p>
        </p:txBody>
      </p:sp>
      <p:sp>
        <p:nvSpPr>
          <p:cNvPr id="3" name="Content Placeholder 2">
            <a:extLst>
              <a:ext uri="{FF2B5EF4-FFF2-40B4-BE49-F238E27FC236}">
                <a16:creationId xmlns:a16="http://schemas.microsoft.com/office/drawing/2014/main" id="{09A197A0-3D50-A791-3907-9D8F850F7E79}"/>
              </a:ext>
            </a:extLst>
          </p:cNvPr>
          <p:cNvSpPr>
            <a:spLocks noGrp="1"/>
          </p:cNvSpPr>
          <p:nvPr>
            <p:ph idx="1"/>
          </p:nvPr>
        </p:nvSpPr>
        <p:spPr/>
        <p:txBody>
          <a:bodyPr>
            <a:normAutofit fontScale="92500" lnSpcReduction="10000"/>
          </a:bodyPr>
          <a:lstStyle/>
          <a:p>
            <a:pPr>
              <a:buFont typeface="Arial" panose="020B0604020202020204" pitchFamily="34" charset="0"/>
              <a:buChar char="•"/>
            </a:pPr>
            <a:r>
              <a:rPr lang="en-AU" sz="3200" b="0" i="0" dirty="0">
                <a:solidFill>
                  <a:srgbClr val="0D0D0D"/>
                </a:solidFill>
                <a:effectLst/>
                <a:highlight>
                  <a:srgbClr val="FFFFFF"/>
                </a:highlight>
                <a:latin typeface="Söhne"/>
              </a:rPr>
              <a:t> located in the ancient city of Thebes (modern-day Luxor)</a:t>
            </a:r>
          </a:p>
          <a:p>
            <a:pPr>
              <a:buFont typeface="Arial" panose="020B0604020202020204" pitchFamily="34" charset="0"/>
              <a:buChar char="•"/>
            </a:pPr>
            <a:r>
              <a:rPr lang="en-AU" sz="3200" dirty="0">
                <a:solidFill>
                  <a:srgbClr val="0D0D0D"/>
                </a:solidFill>
                <a:highlight>
                  <a:srgbClr val="FFFFFF"/>
                </a:highlight>
                <a:latin typeface="Söhne"/>
              </a:rPr>
              <a:t> </a:t>
            </a:r>
            <a:r>
              <a:rPr lang="en-AU" sz="3200" b="0" i="0" dirty="0">
                <a:solidFill>
                  <a:srgbClr val="0D0D0D"/>
                </a:solidFill>
                <a:effectLst/>
                <a:highlight>
                  <a:srgbClr val="FFFFFF"/>
                </a:highlight>
                <a:latin typeface="Söhne"/>
              </a:rPr>
              <a:t>served as the </a:t>
            </a:r>
            <a:r>
              <a:rPr lang="en-AU" sz="3200" b="0" i="0" dirty="0" err="1">
                <a:solidFill>
                  <a:srgbClr val="0D0D0D"/>
                </a:solidFill>
                <a:effectLst/>
                <a:highlight>
                  <a:srgbClr val="FFFFFF"/>
                </a:highlight>
                <a:latin typeface="Söhne"/>
              </a:rPr>
              <a:t>epicenter</a:t>
            </a:r>
            <a:r>
              <a:rPr lang="en-AU" sz="3200" b="0" i="0" dirty="0">
                <a:solidFill>
                  <a:srgbClr val="0D0D0D"/>
                </a:solidFill>
                <a:effectLst/>
                <a:highlight>
                  <a:srgbClr val="FFFFFF"/>
                </a:highlight>
                <a:latin typeface="Söhne"/>
              </a:rPr>
              <a:t> of the Cult of Amun</a:t>
            </a:r>
          </a:p>
          <a:p>
            <a:pPr>
              <a:buFont typeface="Arial" panose="020B0604020202020204" pitchFamily="34" charset="0"/>
              <a:buChar char="•"/>
            </a:pPr>
            <a:r>
              <a:rPr lang="en-AU" sz="3200" dirty="0">
                <a:solidFill>
                  <a:srgbClr val="0D0D0D"/>
                </a:solidFill>
                <a:highlight>
                  <a:srgbClr val="FFFFFF"/>
                </a:highlight>
                <a:latin typeface="Söhne"/>
              </a:rPr>
              <a:t> </a:t>
            </a:r>
            <a:r>
              <a:rPr lang="en-AU" sz="3200" b="0" i="0" dirty="0">
                <a:solidFill>
                  <a:srgbClr val="0D0D0D"/>
                </a:solidFill>
                <a:effectLst/>
                <a:highlight>
                  <a:srgbClr val="FFFFFF"/>
                </a:highlight>
                <a:latin typeface="Söhne"/>
              </a:rPr>
              <a:t>not merely a temple but a vast complex of temples, chapels, and obelisks dedicated to various deities, with Amun-Ra being the principal focus</a:t>
            </a:r>
          </a:p>
          <a:p>
            <a:pPr>
              <a:buFont typeface="Arial" panose="020B0604020202020204" pitchFamily="34" charset="0"/>
              <a:buChar char="•"/>
            </a:pPr>
            <a:r>
              <a:rPr lang="en-AU" sz="3200" b="0" i="0" dirty="0">
                <a:solidFill>
                  <a:srgbClr val="0D0D0D"/>
                </a:solidFill>
                <a:effectLst/>
                <a:highlight>
                  <a:srgbClr val="FFFFFF"/>
                </a:highlight>
                <a:latin typeface="Söhne"/>
              </a:rPr>
              <a:t> temple complex underwent continuous expansion and renovation over several centuries</a:t>
            </a:r>
          </a:p>
          <a:p>
            <a:pPr lvl="2">
              <a:buFont typeface="Arial" panose="020B0604020202020204" pitchFamily="34" charset="0"/>
              <a:buChar char="•"/>
            </a:pPr>
            <a:r>
              <a:rPr lang="en-AU" sz="2600" b="0" i="0" dirty="0">
                <a:solidFill>
                  <a:srgbClr val="0D0D0D"/>
                </a:solidFill>
                <a:effectLst/>
                <a:highlight>
                  <a:srgbClr val="FFFFFF"/>
                </a:highlight>
                <a:latin typeface="Söhne"/>
              </a:rPr>
              <a:t>reflecting the cult's enduring significance and the pharaohs' devotion to Amun</a:t>
            </a:r>
            <a:endParaRPr lang="en-US" sz="2600" dirty="0"/>
          </a:p>
        </p:txBody>
      </p:sp>
    </p:spTree>
    <p:extLst>
      <p:ext uri="{BB962C8B-B14F-4D97-AF65-F5344CB8AC3E}">
        <p14:creationId xmlns:p14="http://schemas.microsoft.com/office/powerpoint/2010/main" val="108092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A4D16-1DCC-764B-8D3F-8D9C367D50BC}"/>
              </a:ext>
            </a:extLst>
          </p:cNvPr>
          <p:cNvSpPr>
            <a:spLocks noGrp="1"/>
          </p:cNvSpPr>
          <p:nvPr>
            <p:ph type="ctrTitle"/>
          </p:nvPr>
        </p:nvSpPr>
        <p:spPr/>
        <p:txBody>
          <a:bodyPr/>
          <a:lstStyle/>
          <a:p>
            <a:r>
              <a:rPr lang="en-US" dirty="0"/>
              <a:t>Just how important </a:t>
            </a:r>
            <a:br>
              <a:rPr lang="en-US" dirty="0"/>
            </a:br>
            <a:r>
              <a:rPr lang="en-US" dirty="0"/>
              <a:t>was AMUN? </a:t>
            </a:r>
          </a:p>
        </p:txBody>
      </p:sp>
      <p:sp>
        <p:nvSpPr>
          <p:cNvPr id="3" name="Subtitle 2">
            <a:extLst>
              <a:ext uri="{FF2B5EF4-FFF2-40B4-BE49-F238E27FC236}">
                <a16:creationId xmlns:a16="http://schemas.microsoft.com/office/drawing/2014/main" id="{7C4626F4-AF14-D749-895D-9C0D126F63F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64302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E14809C-AB06-455C-9E09-733EC00DD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F9612D73-1056-4289-A977-92C9190C7A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1" name="Rectangle 20">
            <a:extLst>
              <a:ext uri="{FF2B5EF4-FFF2-40B4-BE49-F238E27FC236}">
                <a16:creationId xmlns:a16="http://schemas.microsoft.com/office/drawing/2014/main" id="{44C5A9E5-0F35-4AA6-AF26-B90A2D47B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A935A50-7521-6240-91E0-2FCF47887236}"/>
              </a:ext>
            </a:extLst>
          </p:cNvPr>
          <p:cNvPicPr>
            <a:picLocks noChangeAspect="1"/>
          </p:cNvPicPr>
          <p:nvPr/>
        </p:nvPicPr>
        <p:blipFill rotWithShape="1">
          <a:blip r:embed="rId3"/>
          <a:srcRect b="6546"/>
          <a:stretch/>
        </p:blipFill>
        <p:spPr>
          <a:xfrm>
            <a:off x="643467" y="1104831"/>
            <a:ext cx="5291666" cy="3857314"/>
          </a:xfrm>
          <a:prstGeom prst="rect">
            <a:avLst/>
          </a:prstGeom>
        </p:spPr>
      </p:pic>
      <p:pic>
        <p:nvPicPr>
          <p:cNvPr id="4" name="Content Placeholder 4">
            <a:extLst>
              <a:ext uri="{FF2B5EF4-FFF2-40B4-BE49-F238E27FC236}">
                <a16:creationId xmlns:a16="http://schemas.microsoft.com/office/drawing/2014/main" id="{A558A3B0-424F-094E-B737-657E7B60ECA7}"/>
              </a:ext>
            </a:extLst>
          </p:cNvPr>
          <p:cNvPicPr>
            <a:picLocks noChangeAspect="1"/>
          </p:cNvPicPr>
          <p:nvPr/>
        </p:nvPicPr>
        <p:blipFill rotWithShape="1">
          <a:blip r:embed="rId4"/>
          <a:srcRect t="14498"/>
          <a:stretch/>
        </p:blipFill>
        <p:spPr>
          <a:xfrm>
            <a:off x="6417733" y="1328873"/>
            <a:ext cx="5291666" cy="3336800"/>
          </a:xfrm>
          <a:prstGeom prst="rect">
            <a:avLst/>
          </a:prstGeom>
        </p:spPr>
      </p:pic>
      <p:sp>
        <p:nvSpPr>
          <p:cNvPr id="23" name="Rectangle 22">
            <a:extLst>
              <a:ext uri="{FF2B5EF4-FFF2-40B4-BE49-F238E27FC236}">
                <a16:creationId xmlns:a16="http://schemas.microsoft.com/office/drawing/2014/main" id="{4D9DB69D-7E48-4FDF-806E-F0B4BF005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5" name="Rectangle 24">
            <a:extLst>
              <a:ext uri="{FF2B5EF4-FFF2-40B4-BE49-F238E27FC236}">
                <a16:creationId xmlns:a16="http://schemas.microsoft.com/office/drawing/2014/main" id="{846BF69C-4724-4F8D-8EA6-1487E9C9C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TextBox 2">
            <a:extLst>
              <a:ext uri="{FF2B5EF4-FFF2-40B4-BE49-F238E27FC236}">
                <a16:creationId xmlns:a16="http://schemas.microsoft.com/office/drawing/2014/main" id="{60ADF073-1F9B-2AC4-156A-8E401616035B}"/>
              </a:ext>
            </a:extLst>
          </p:cNvPr>
          <p:cNvSpPr txBox="1"/>
          <p:nvPr/>
        </p:nvSpPr>
        <p:spPr>
          <a:xfrm>
            <a:off x="1559221" y="5259473"/>
            <a:ext cx="9717024" cy="861774"/>
          </a:xfrm>
          <a:prstGeom prst="rect">
            <a:avLst/>
          </a:prstGeom>
          <a:noFill/>
        </p:spPr>
        <p:txBody>
          <a:bodyPr wrap="square" rtlCol="0">
            <a:spAutoFit/>
          </a:bodyPr>
          <a:lstStyle/>
          <a:p>
            <a:pPr algn="ctr"/>
            <a:r>
              <a:rPr lang="en-US" dirty="0"/>
              <a:t>Karnak and Luxor today. L - R Pylons at Karnak and statues of Amun at Luxor</a:t>
            </a:r>
          </a:p>
          <a:p>
            <a:pPr algn="ctr"/>
            <a:endParaRPr lang="en-US" dirty="0"/>
          </a:p>
          <a:p>
            <a:pPr algn="ctr"/>
            <a:r>
              <a:rPr lang="en-AU" sz="1400" b="1" i="1" dirty="0">
                <a:solidFill>
                  <a:schemeClr val="accent6"/>
                </a:solidFill>
                <a:effectLst/>
                <a:highlight>
                  <a:srgbClr val="FFFFFF"/>
                </a:highlight>
                <a:latin typeface="Google Sans"/>
              </a:rPr>
              <a:t>The term "pylon" is used to describe </a:t>
            </a:r>
            <a:r>
              <a:rPr lang="en-AU" sz="1400" b="1" i="1" dirty="0">
                <a:solidFill>
                  <a:schemeClr val="accent6"/>
                </a:solidFill>
                <a:effectLst/>
                <a:latin typeface="Google Sans"/>
              </a:rPr>
              <a:t>the front wall of an Egyptian temple</a:t>
            </a:r>
            <a:r>
              <a:rPr lang="en-AU" sz="1400" b="1" i="1" dirty="0">
                <a:solidFill>
                  <a:schemeClr val="accent6"/>
                </a:solidFill>
                <a:effectLst/>
                <a:highlight>
                  <a:srgbClr val="FFFFFF"/>
                </a:highlight>
                <a:latin typeface="Google Sans"/>
              </a:rPr>
              <a:t>. </a:t>
            </a:r>
            <a:endParaRPr lang="en-US" b="1" i="1" dirty="0">
              <a:solidFill>
                <a:schemeClr val="accent6"/>
              </a:solidFill>
            </a:endParaRPr>
          </a:p>
        </p:txBody>
      </p:sp>
    </p:spTree>
    <p:extLst>
      <p:ext uri="{BB962C8B-B14F-4D97-AF65-F5344CB8AC3E}">
        <p14:creationId xmlns:p14="http://schemas.microsoft.com/office/powerpoint/2010/main" val="3772165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B658892-AE19-79DD-AB2C-A6706B7B560F}"/>
              </a:ext>
            </a:extLst>
          </p:cNvPr>
          <p:cNvPicPr>
            <a:picLocks noChangeAspect="1"/>
          </p:cNvPicPr>
          <p:nvPr/>
        </p:nvPicPr>
        <p:blipFill rotWithShape="1">
          <a:blip r:embed="rId2"/>
          <a:srcRect t="1856" b="5771"/>
          <a:stretch/>
        </p:blipFill>
        <p:spPr>
          <a:xfrm>
            <a:off x="2304952" y="555171"/>
            <a:ext cx="7756266" cy="4704302"/>
          </a:xfrm>
          <a:prstGeom prst="rect">
            <a:avLst/>
          </a:prstGeom>
        </p:spPr>
      </p:pic>
      <p:sp>
        <p:nvSpPr>
          <p:cNvPr id="3" name="TextBox 2">
            <a:extLst>
              <a:ext uri="{FF2B5EF4-FFF2-40B4-BE49-F238E27FC236}">
                <a16:creationId xmlns:a16="http://schemas.microsoft.com/office/drawing/2014/main" id="{C2054AF1-E359-CC85-AABF-986293F1CB1B}"/>
              </a:ext>
            </a:extLst>
          </p:cNvPr>
          <p:cNvSpPr txBox="1"/>
          <p:nvPr/>
        </p:nvSpPr>
        <p:spPr>
          <a:xfrm>
            <a:off x="1559221" y="5259473"/>
            <a:ext cx="9717024" cy="861774"/>
          </a:xfrm>
          <a:prstGeom prst="rect">
            <a:avLst/>
          </a:prstGeom>
          <a:noFill/>
        </p:spPr>
        <p:txBody>
          <a:bodyPr wrap="square" rtlCol="0">
            <a:spAutoFit/>
          </a:bodyPr>
          <a:lstStyle/>
          <a:p>
            <a:pPr algn="ctr"/>
            <a:r>
              <a:rPr lang="en-US" dirty="0"/>
              <a:t>row of Sphinxes connecting Karnak (in background) and Luxor </a:t>
            </a:r>
            <a:br>
              <a:rPr lang="en-US" dirty="0"/>
            </a:br>
            <a:r>
              <a:rPr lang="en-US" dirty="0"/>
              <a:t>(imagine you are standing on the walls of the Luxor Temple)</a:t>
            </a:r>
          </a:p>
          <a:p>
            <a:pPr algn="ctr"/>
            <a:r>
              <a:rPr lang="en-AU" sz="1400" b="1" i="1" dirty="0">
                <a:solidFill>
                  <a:schemeClr val="accent6"/>
                </a:solidFill>
                <a:effectLst/>
                <a:highlight>
                  <a:srgbClr val="FFFFFF"/>
                </a:highlight>
                <a:latin typeface="Google Sans"/>
              </a:rPr>
              <a:t>KARNAK THEN…</a:t>
            </a:r>
            <a:endParaRPr lang="en-US" b="1" i="1" dirty="0">
              <a:solidFill>
                <a:schemeClr val="accent6"/>
              </a:solidFill>
            </a:endParaRPr>
          </a:p>
        </p:txBody>
      </p:sp>
    </p:spTree>
    <p:extLst>
      <p:ext uri="{BB962C8B-B14F-4D97-AF65-F5344CB8AC3E}">
        <p14:creationId xmlns:p14="http://schemas.microsoft.com/office/powerpoint/2010/main" val="2554022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054AF1-E359-CC85-AABF-986293F1CB1B}"/>
              </a:ext>
            </a:extLst>
          </p:cNvPr>
          <p:cNvSpPr txBox="1"/>
          <p:nvPr/>
        </p:nvSpPr>
        <p:spPr>
          <a:xfrm>
            <a:off x="1571413" y="5747153"/>
            <a:ext cx="9717024" cy="369332"/>
          </a:xfrm>
          <a:prstGeom prst="rect">
            <a:avLst/>
          </a:prstGeom>
          <a:noFill/>
        </p:spPr>
        <p:txBody>
          <a:bodyPr wrap="square" rtlCol="0">
            <a:spAutoFit/>
          </a:bodyPr>
          <a:lstStyle/>
          <a:p>
            <a:pPr algn="ctr"/>
            <a:r>
              <a:rPr lang="en-AU" dirty="0"/>
              <a:t>Model of the Precinct of Amun-Ra, Karnak</a:t>
            </a:r>
            <a:endParaRPr lang="en-US" b="1" i="1" dirty="0">
              <a:solidFill>
                <a:schemeClr val="accent6"/>
              </a:solidFill>
            </a:endParaRPr>
          </a:p>
        </p:txBody>
      </p:sp>
      <p:pic>
        <p:nvPicPr>
          <p:cNvPr id="4" name="Content Placeholder 4">
            <a:extLst>
              <a:ext uri="{FF2B5EF4-FFF2-40B4-BE49-F238E27FC236}">
                <a16:creationId xmlns:a16="http://schemas.microsoft.com/office/drawing/2014/main" id="{E1EA38F8-A28C-816E-F7B2-11CE46BFC7D7}"/>
              </a:ext>
            </a:extLst>
          </p:cNvPr>
          <p:cNvPicPr>
            <a:picLocks noChangeAspect="1"/>
          </p:cNvPicPr>
          <p:nvPr/>
        </p:nvPicPr>
        <p:blipFill rotWithShape="1">
          <a:blip r:embed="rId2"/>
          <a:srcRect b="12676"/>
          <a:stretch/>
        </p:blipFill>
        <p:spPr>
          <a:xfrm>
            <a:off x="1568645" y="118288"/>
            <a:ext cx="9513884" cy="5465419"/>
          </a:xfrm>
          <a:prstGeom prst="rect">
            <a:avLst/>
          </a:prstGeom>
        </p:spPr>
      </p:pic>
    </p:spTree>
    <p:extLst>
      <p:ext uri="{BB962C8B-B14F-4D97-AF65-F5344CB8AC3E}">
        <p14:creationId xmlns:p14="http://schemas.microsoft.com/office/powerpoint/2010/main" val="2941673367"/>
      </p:ext>
    </p:extLst>
  </p:cSld>
  <p:clrMapOvr>
    <a:masterClrMapping/>
  </p:clrMapOvr>
</p:sld>
</file>

<file path=ppt/theme/theme1.xml><?xml version="1.0" encoding="utf-8"?>
<a:theme xmlns:a="http://schemas.openxmlformats.org/drawingml/2006/main" name="Retrospect">
  <a:themeElements>
    <a:clrScheme name="Custom 16">
      <a:dk1>
        <a:srgbClr val="000000"/>
      </a:dk1>
      <a:lt1>
        <a:srgbClr val="FFFFFF"/>
      </a:lt1>
      <a:dk2>
        <a:srgbClr val="344068"/>
      </a:dk2>
      <a:lt2>
        <a:srgbClr val="D9E0E6"/>
      </a:lt2>
      <a:accent1>
        <a:srgbClr val="DA97FB"/>
      </a:accent1>
      <a:accent2>
        <a:srgbClr val="925FFD"/>
      </a:accent2>
      <a:accent3>
        <a:srgbClr val="521B92"/>
      </a:accent3>
      <a:accent4>
        <a:srgbClr val="E89CFF"/>
      </a:accent4>
      <a:accent5>
        <a:srgbClr val="A84BE1"/>
      </a:accent5>
      <a:accent6>
        <a:srgbClr val="8838E6"/>
      </a:accent6>
      <a:hlink>
        <a:srgbClr val="300A99"/>
      </a:hlink>
      <a:folHlink>
        <a:srgbClr val="6E5CAD"/>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{36CBF037-A368-844E-AAD3-A3BE395EBCEA}tf16401369</Template>
  <TotalTime>441</TotalTime>
  <Words>872</Words>
  <Application>Microsoft Macintosh PowerPoint</Application>
  <PresentationFormat>Widescreen</PresentationFormat>
  <Paragraphs>64</Paragraphs>
  <Slides>17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Google Sans</vt:lpstr>
      <vt:lpstr>open sans</vt:lpstr>
      <vt:lpstr>Söhne</vt:lpstr>
      <vt:lpstr>Retrospect</vt:lpstr>
      <vt:lpstr>The Cult of Amun</vt:lpstr>
      <vt:lpstr>The Cult of Amun, centered at Karnak Temple, was more than a religious institution; it was a cornerstone of Egyptian society, exerting influence over politics, economy, and spirituality.   Understanding its significance and practices provides a crucial backdrop for comprehending the subsequent upheavals of the Amarna Revolution, wherein the religious landscape of Egypt underwent radical transformation under the reign of Akhenaten.</vt:lpstr>
      <vt:lpstr>Amun – King of the Egyptian Gods</vt:lpstr>
      <vt:lpstr>Amun-Ra</vt:lpstr>
      <vt:lpstr>Karnak Temple</vt:lpstr>
      <vt:lpstr>Just how important  was AMUN? </vt:lpstr>
      <vt:lpstr>PowerPoint Presentation</vt:lpstr>
      <vt:lpstr>PowerPoint Presentation</vt:lpstr>
      <vt:lpstr>PowerPoint Presentation</vt:lpstr>
      <vt:lpstr>PowerPoint Presentation</vt:lpstr>
      <vt:lpstr>PowerPoint Presentation</vt:lpstr>
      <vt:lpstr>Deir el Bahari – the temple of Hatshepsut </vt:lpstr>
      <vt:lpstr>PowerPoint Presentation</vt:lpstr>
      <vt:lpstr>OBELISKS</vt:lpstr>
      <vt:lpstr>ACTIVITY - Significance</vt:lpstr>
      <vt:lpstr>PowerPoint Presentation</vt:lpstr>
      <vt:lpstr>TEACHER ONLY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BARRIE Lauren [Ridge View Secondary College]</dc:creator>
  <cp:lastModifiedBy>BARRIE Lauren [Ridge View Secondary College]</cp:lastModifiedBy>
  <cp:revision>155</cp:revision>
  <dcterms:created xsi:type="dcterms:W3CDTF">2022-07-13T05:26:46Z</dcterms:created>
  <dcterms:modified xsi:type="dcterms:W3CDTF">2024-05-22T07:33:12Z</dcterms:modified>
</cp:coreProperties>
</file>

<file path=docProps/thumbnail.jpeg>
</file>